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0"/>
  </p:notesMasterIdLst>
  <p:sldIdLst>
    <p:sldId id="256" r:id="rId2"/>
    <p:sldId id="291" r:id="rId3"/>
    <p:sldId id="323" r:id="rId4"/>
    <p:sldId id="285" r:id="rId5"/>
    <p:sldId id="299" r:id="rId6"/>
    <p:sldId id="315" r:id="rId7"/>
    <p:sldId id="379" r:id="rId8"/>
    <p:sldId id="377" r:id="rId9"/>
    <p:sldId id="357" r:id="rId10"/>
    <p:sldId id="378" r:id="rId11"/>
    <p:sldId id="386" r:id="rId12"/>
    <p:sldId id="358" r:id="rId13"/>
    <p:sldId id="361" r:id="rId14"/>
    <p:sldId id="359" r:id="rId15"/>
    <p:sldId id="380" r:id="rId16"/>
    <p:sldId id="387" r:id="rId17"/>
    <p:sldId id="360" r:id="rId18"/>
    <p:sldId id="362" r:id="rId19"/>
    <p:sldId id="363" r:id="rId20"/>
    <p:sldId id="364" r:id="rId21"/>
    <p:sldId id="366" r:id="rId22"/>
    <p:sldId id="286" r:id="rId23"/>
    <p:sldId id="388" r:id="rId24"/>
    <p:sldId id="370" r:id="rId25"/>
    <p:sldId id="381" r:id="rId26"/>
    <p:sldId id="371" r:id="rId27"/>
    <p:sldId id="374" r:id="rId28"/>
    <p:sldId id="372" r:id="rId29"/>
    <p:sldId id="337" r:id="rId30"/>
    <p:sldId id="338" r:id="rId31"/>
    <p:sldId id="339" r:id="rId32"/>
    <p:sldId id="382" r:id="rId33"/>
    <p:sldId id="383" r:id="rId34"/>
    <p:sldId id="346" r:id="rId35"/>
    <p:sldId id="384" r:id="rId36"/>
    <p:sldId id="340" r:id="rId37"/>
    <p:sldId id="385" r:id="rId38"/>
    <p:sldId id="376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DBFAF"/>
    <a:srgbClr val="BAC7DA"/>
    <a:srgbClr val="B6A479"/>
    <a:srgbClr val="F7B731"/>
    <a:srgbClr val="EF5777"/>
    <a:srgbClr val="43367C"/>
    <a:srgbClr val="0FB9B1"/>
    <a:srgbClr val="54A0FF"/>
    <a:srgbClr val="FA8231"/>
    <a:srgbClr val="FAFA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812"/>
    <p:restoredTop sz="82831"/>
  </p:normalViewPr>
  <p:slideViewPr>
    <p:cSldViewPr snapToGrid="0" snapToObjects="1">
      <p:cViewPr varScale="1">
        <p:scale>
          <a:sx n="75" d="100"/>
          <a:sy n="75" d="100"/>
        </p:scale>
        <p:origin x="998" y="62"/>
      </p:cViewPr>
      <p:guideLst/>
    </p:cSldViewPr>
  </p:slideViewPr>
  <p:outlineViewPr>
    <p:cViewPr>
      <p:scale>
        <a:sx n="33" d="100"/>
        <a:sy n="33" d="100"/>
      </p:scale>
      <p:origin x="0" y="-1809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8B3A00-37AE-DF4F-846D-B0E493D1DDE8}" type="datetimeFigureOut">
              <a:rPr lang="en-US" smtClean="0"/>
              <a:t>7/11/2020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60FC8D-3FAB-384B-A523-F958535FCC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0394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0FC8D-3FAB-384B-A523-F958535FCC0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1124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0FC8D-3FAB-384B-A523-F958535FCC0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6368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Asymptotic Analysis works for any function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0FC8D-3FAB-384B-A523-F958535FCC0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6414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336D0-BB87-4158-9DDA-BA914A234D1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129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0FC8D-3FAB-384B-A523-F958535FCC0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7584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336D0-BB87-4158-9DDA-BA914A234D1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4766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336D0-BB87-4158-9DDA-BA914A234D18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9043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336D0-BB87-4158-9DDA-BA914A234D18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4784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336D0-BB87-4158-9DDA-BA914A234D18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2093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336D0-BB87-4158-9DDA-BA914A234D18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6202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336D0-BB87-4158-9DDA-BA914A234D18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620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0FC8D-3FAB-384B-A523-F958535FCC0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73858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336D0-BB87-4158-9DDA-BA914A234D18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67230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336D0-BB87-4158-9DDA-BA914A234D18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6042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0FC8D-3FAB-384B-A523-F958535FCC0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9014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0FC8D-3FAB-384B-A523-F958535FCC0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0122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0FC8D-3FAB-384B-A523-F958535FCC0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05649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0FC8D-3FAB-384B-A523-F958535FCC0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8982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0FC8D-3FAB-384B-A523-F958535FCC0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5288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Today, brief (1) then mostly (2)</a:t>
            </a:r>
          </a:p>
          <a:p>
            <a:r>
              <a:rPr lang="en-US" dirty="0"/>
              <a:t>Wednesday, more detail on (1)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0FC8D-3FAB-384B-A523-F958535FCC0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3320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0FC8D-3FAB-384B-A523-F958535FCC0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5454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9A660E5-0D31-D049-86B2-0794F6A9F71E}"/>
              </a:ext>
            </a:extLst>
          </p:cNvPr>
          <p:cNvSpPr/>
          <p:nvPr userDrawn="1"/>
        </p:nvSpPr>
        <p:spPr>
          <a:xfrm>
            <a:off x="-75414" y="0"/>
            <a:ext cx="12343614" cy="6858000"/>
          </a:xfrm>
          <a:prstGeom prst="rect">
            <a:avLst/>
          </a:prstGeom>
          <a:solidFill>
            <a:srgbClr val="2E235D"/>
          </a:solidFill>
          <a:ln>
            <a:solidFill>
              <a:srgbClr val="2E23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8C267F-E2C0-6546-AB36-6C9268BDB61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75414" y="-105847"/>
            <a:ext cx="12318404" cy="7069693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2D1BB74-0E76-424E-9431-E2DFD70A90F2}"/>
              </a:ext>
            </a:extLst>
          </p:cNvPr>
          <p:cNvSpPr/>
          <p:nvPr userDrawn="1"/>
        </p:nvSpPr>
        <p:spPr>
          <a:xfrm>
            <a:off x="7167842" y="1236372"/>
            <a:ext cx="5250244" cy="5153775"/>
          </a:xfrm>
          <a:prstGeom prst="roundRect">
            <a:avLst>
              <a:gd name="adj" fmla="val 1114"/>
            </a:avLst>
          </a:prstGeom>
          <a:solidFill>
            <a:srgbClr val="FAFAFA"/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39E575A9-56CD-5A42-B9C7-1068F92289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977" y="4013370"/>
            <a:ext cx="6212925" cy="1954786"/>
          </a:xfrm>
        </p:spPr>
        <p:txBody>
          <a:bodyPr anchor="t">
            <a:noAutofit/>
          </a:bodyPr>
          <a:lstStyle>
            <a:lvl1pPr>
              <a:defRPr sz="6000" b="0" i="0">
                <a:solidFill>
                  <a:srgbClr val="F0F0F0"/>
                </a:solidFill>
                <a:latin typeface="Montserrat SemiBold" pitchFamily="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B47C65-C622-BE47-AE97-E148F4F3EA4E}"/>
              </a:ext>
            </a:extLst>
          </p:cNvPr>
          <p:cNvSpPr txBox="1"/>
          <p:nvPr userDrawn="1"/>
        </p:nvSpPr>
        <p:spPr>
          <a:xfrm>
            <a:off x="292977" y="3182200"/>
            <a:ext cx="31544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i="0" spc="100" baseline="0" dirty="0">
                <a:solidFill>
                  <a:srgbClr val="F0F0F0"/>
                </a:solidFill>
                <a:latin typeface="Montserrat ExtraBold" pitchFamily="2" charset="77"/>
              </a:rPr>
              <a:t>CSE 373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78BE69-200E-4044-A2C1-9E437C58D5E9}"/>
              </a:ext>
            </a:extLst>
          </p:cNvPr>
          <p:cNvSpPr txBox="1"/>
          <p:nvPr userDrawn="1"/>
        </p:nvSpPr>
        <p:spPr>
          <a:xfrm>
            <a:off x="8346734" y="5086748"/>
            <a:ext cx="3390395" cy="848470"/>
          </a:xfrm>
          <a:prstGeom prst="rect">
            <a:avLst/>
          </a:prstGeom>
          <a:noFill/>
        </p:spPr>
        <p:txBody>
          <a:bodyPr wrap="square" numCol="2" rtlCol="0">
            <a:noAutofit/>
          </a:bodyPr>
          <a:lstStyle/>
          <a:p>
            <a:r>
              <a:rPr lang="en-US" sz="12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 SemiBold" pitchFamily="2" charset="77"/>
              </a:rPr>
              <a:t>Timothy </a:t>
            </a:r>
            <a:r>
              <a:rPr lang="en-US" sz="1200" b="1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 SemiBold" pitchFamily="2" charset="77"/>
              </a:rPr>
              <a:t>Akintilo</a:t>
            </a:r>
            <a:endParaRPr lang="en-US" sz="1200" b="1" i="0" dirty="0">
              <a:solidFill>
                <a:schemeClr val="tx1">
                  <a:lumMod val="65000"/>
                  <a:lumOff val="35000"/>
                </a:schemeClr>
              </a:solidFill>
              <a:latin typeface="Montserrat SemiBold" pitchFamily="2" charset="77"/>
            </a:endParaRPr>
          </a:p>
          <a:p>
            <a:r>
              <a:rPr lang="en-US" sz="12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 SemiBold" pitchFamily="2" charset="77"/>
              </a:rPr>
              <a:t>Brian Chan</a:t>
            </a:r>
          </a:p>
          <a:p>
            <a:r>
              <a:rPr lang="en-US" sz="12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 SemiBold" pitchFamily="2" charset="77"/>
              </a:rPr>
              <a:t>Joyce </a:t>
            </a:r>
            <a:r>
              <a:rPr lang="en-US" sz="1200" b="1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 SemiBold" pitchFamily="2" charset="77"/>
              </a:rPr>
              <a:t>Elauria</a:t>
            </a:r>
            <a:endParaRPr lang="en-US" sz="1200" b="1" i="0" dirty="0">
              <a:solidFill>
                <a:schemeClr val="tx1">
                  <a:lumMod val="65000"/>
                  <a:lumOff val="35000"/>
                </a:schemeClr>
              </a:solidFill>
              <a:latin typeface="Montserrat SemiBold" pitchFamily="2" charset="77"/>
            </a:endParaRPr>
          </a:p>
          <a:p>
            <a:r>
              <a:rPr lang="en-US" sz="12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 SemiBold" pitchFamily="2" charset="77"/>
              </a:rPr>
              <a:t>Eric Fan</a:t>
            </a:r>
          </a:p>
          <a:p>
            <a:r>
              <a:rPr lang="en-US" sz="12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 SemiBold" pitchFamily="2" charset="77"/>
              </a:rPr>
              <a:t>Farrell </a:t>
            </a:r>
            <a:r>
              <a:rPr lang="en-US" sz="1200" b="1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 SemiBold" pitchFamily="2" charset="77"/>
              </a:rPr>
              <a:t>Fileas</a:t>
            </a:r>
            <a:endParaRPr lang="en-US" sz="1200" b="1" i="0" dirty="0">
              <a:solidFill>
                <a:schemeClr val="tx1">
                  <a:lumMod val="65000"/>
                  <a:lumOff val="35000"/>
                </a:schemeClr>
              </a:solidFill>
              <a:latin typeface="Montserrat SemiBold" pitchFamily="2" charset="77"/>
            </a:endParaRPr>
          </a:p>
          <a:p>
            <a:r>
              <a:rPr lang="en-US" sz="12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 SemiBold" pitchFamily="2" charset="77"/>
              </a:rPr>
              <a:t>Leona </a:t>
            </a:r>
            <a:r>
              <a:rPr lang="en-US" sz="1200" b="1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 SemiBold" pitchFamily="2" charset="77"/>
              </a:rPr>
              <a:t>Kazi</a:t>
            </a:r>
            <a:endParaRPr lang="en-US" sz="1200" b="1" i="0" dirty="0">
              <a:solidFill>
                <a:schemeClr val="tx1">
                  <a:lumMod val="65000"/>
                  <a:lumOff val="35000"/>
                </a:schemeClr>
              </a:solidFill>
              <a:latin typeface="Montserrat SemiBold" pitchFamily="2" charset="77"/>
            </a:endParaRPr>
          </a:p>
          <a:p>
            <a:r>
              <a:rPr lang="en-US" sz="12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 SemiBold" pitchFamily="2" charset="77"/>
              </a:rPr>
              <a:t>Keanu </a:t>
            </a:r>
            <a:r>
              <a:rPr lang="en-US" sz="1200" b="1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 SemiBold" pitchFamily="2" charset="77"/>
              </a:rPr>
              <a:t>Vestil</a:t>
            </a:r>
            <a:endParaRPr lang="en-US" sz="1200" b="1" i="0" dirty="0">
              <a:solidFill>
                <a:schemeClr val="tx1">
                  <a:lumMod val="65000"/>
                  <a:lumOff val="35000"/>
                </a:schemeClr>
              </a:solidFill>
              <a:latin typeface="Montserrat SemiBold" pitchFamily="2" charset="77"/>
            </a:endParaRPr>
          </a:p>
          <a:p>
            <a:r>
              <a:rPr lang="en-US" sz="12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 SemiBold" pitchFamily="2" charset="77"/>
              </a:rPr>
              <a:t>Howard Xiao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4EAF4F2-01CF-EC46-93D6-03F2FDFE184D}"/>
              </a:ext>
            </a:extLst>
          </p:cNvPr>
          <p:cNvSpPr/>
          <p:nvPr userDrawn="1"/>
        </p:nvSpPr>
        <p:spPr>
          <a:xfrm>
            <a:off x="8346734" y="4819413"/>
            <a:ext cx="144623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 SemiBold" pitchFamily="2" charset="77"/>
              </a:rPr>
              <a:t>Aaron Johnston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3074505-8E8F-B24F-A5BE-1DB9A8DED503}"/>
              </a:ext>
            </a:extLst>
          </p:cNvPr>
          <p:cNvSpPr/>
          <p:nvPr userDrawn="1"/>
        </p:nvSpPr>
        <p:spPr>
          <a:xfrm>
            <a:off x="7360567" y="4819413"/>
            <a:ext cx="98616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b="1" i="0">
                <a:solidFill>
                  <a:schemeClr val="bg1">
                    <a:lumMod val="65000"/>
                  </a:schemeClr>
                </a:solidFill>
                <a:latin typeface="Montserrat" pitchFamily="2" charset="77"/>
              </a:rPr>
              <a:t>Instructor</a:t>
            </a:r>
            <a:endParaRPr lang="en-US" sz="1200" b="1" i="0" dirty="0">
              <a:solidFill>
                <a:schemeClr val="bg1">
                  <a:lumMod val="65000"/>
                </a:schemeClr>
              </a:solidFill>
              <a:latin typeface="Montserrat" pitchFamily="2" charset="77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498BAF8-1E44-DB4E-9257-6B3BC83B7863}"/>
              </a:ext>
            </a:extLst>
          </p:cNvPr>
          <p:cNvSpPr/>
          <p:nvPr userDrawn="1"/>
        </p:nvSpPr>
        <p:spPr>
          <a:xfrm>
            <a:off x="7848275" y="5075655"/>
            <a:ext cx="47961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b="1" i="0">
                <a:solidFill>
                  <a:schemeClr val="bg1">
                    <a:lumMod val="65000"/>
                  </a:schemeClr>
                </a:solidFill>
                <a:latin typeface="Montserrat" pitchFamily="2" charset="77"/>
              </a:rPr>
              <a:t>TAs</a:t>
            </a:r>
            <a:endParaRPr lang="en-US" sz="1200" b="1" i="0" dirty="0">
              <a:solidFill>
                <a:schemeClr val="bg1">
                  <a:lumMod val="65000"/>
                </a:schemeClr>
              </a:solidFill>
              <a:latin typeface="Montserrat" pitchFamily="2" charset="77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BC725FB-FF53-2F4D-8F32-E3582C5A0F05}"/>
              </a:ext>
            </a:extLst>
          </p:cNvPr>
          <p:cNvSpPr/>
          <p:nvPr userDrawn="1"/>
        </p:nvSpPr>
        <p:spPr>
          <a:xfrm>
            <a:off x="8346734" y="5829657"/>
            <a:ext cx="339039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525" indent="0">
              <a:tabLst/>
            </a:pPr>
            <a:r>
              <a:rPr lang="en-US" sz="12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 SemiBold" pitchFamily="2" charset="77"/>
              </a:rPr>
              <a:t>Siddharth Vaidyanathan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AC05E88-8AF6-194B-9672-EDDDCDDD56AE}"/>
              </a:ext>
            </a:extLst>
          </p:cNvPr>
          <p:cNvCxnSpPr>
            <a:cxnSpLocks/>
          </p:cNvCxnSpPr>
          <p:nvPr userDrawn="1"/>
        </p:nvCxnSpPr>
        <p:spPr>
          <a:xfrm>
            <a:off x="7360567" y="4535920"/>
            <a:ext cx="4707608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7A9EB4D-77DA-A446-AC45-F12975CF7B81}"/>
              </a:ext>
            </a:extLst>
          </p:cNvPr>
          <p:cNvSpPr/>
          <p:nvPr userDrawn="1"/>
        </p:nvSpPr>
        <p:spPr>
          <a:xfrm>
            <a:off x="420128" y="2753848"/>
            <a:ext cx="1202483" cy="420130"/>
          </a:xfrm>
          <a:prstGeom prst="roundRect">
            <a:avLst/>
          </a:prstGeom>
          <a:solidFill>
            <a:srgbClr val="FA82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0" i="0" spc="300" dirty="0">
                <a:latin typeface="Montserrat" pitchFamily="2" charset="77"/>
              </a:rPr>
              <a:t>LEC 04</a:t>
            </a:r>
          </a:p>
        </p:txBody>
      </p:sp>
    </p:spTree>
    <p:extLst>
      <p:ext uri="{BB962C8B-B14F-4D97-AF65-F5344CB8AC3E}">
        <p14:creationId xmlns:p14="http://schemas.microsoft.com/office/powerpoint/2010/main" val="38283696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91B53D-D190-0D4A-BA39-A8F17D8FEB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388066"/>
            <a:ext cx="10515600" cy="76263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0F8F08A-57D8-194E-8383-EB3BBBF69B6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4CCEFC-A9FF-8249-A3D3-21FB7B7CCB8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536DF9B-F95B-9446-A8D9-E083A46274F8}"/>
              </a:ext>
            </a:extLst>
          </p:cNvPr>
          <p:cNvSpPr/>
          <p:nvPr userDrawn="1"/>
        </p:nvSpPr>
        <p:spPr>
          <a:xfrm>
            <a:off x="-14882" y="189488"/>
            <a:ext cx="12221763" cy="984404"/>
          </a:xfrm>
          <a:prstGeom prst="rect">
            <a:avLst/>
          </a:prstGeom>
          <a:solidFill>
            <a:srgbClr val="2E235D"/>
          </a:solidFill>
          <a:ln w="12700">
            <a:solidFill>
              <a:srgbClr val="2E23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6F027E-A466-424B-A56C-C5857F0E6FA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96618" y="254185"/>
            <a:ext cx="3709636" cy="855009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B3AA407-1DA0-3243-8E37-6DD02AC469B7}"/>
              </a:ext>
            </a:extLst>
          </p:cNvPr>
          <p:cNvSpPr/>
          <p:nvPr userDrawn="1"/>
        </p:nvSpPr>
        <p:spPr>
          <a:xfrm>
            <a:off x="8414951" y="403662"/>
            <a:ext cx="3380431" cy="556054"/>
          </a:xfrm>
          <a:prstGeom prst="roundRect">
            <a:avLst/>
          </a:prstGeom>
          <a:solidFill>
            <a:srgbClr val="4E408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i="0" dirty="0">
                <a:latin typeface="Calibri" panose="020F0502020204030204" pitchFamily="34" charset="0"/>
                <a:cs typeface="Calibri" panose="020F0502020204030204" pitchFamily="34" charset="0"/>
              </a:rPr>
              <a:t>pollev.com/uwcse373</a:t>
            </a:r>
          </a:p>
        </p:txBody>
      </p:sp>
    </p:spTree>
    <p:extLst>
      <p:ext uri="{BB962C8B-B14F-4D97-AF65-F5344CB8AC3E}">
        <p14:creationId xmlns:p14="http://schemas.microsoft.com/office/powerpoint/2010/main" val="10630515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A6B8B3-3837-584A-94CD-BA26A8EFF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A6CF4A-8D26-7E47-BE24-56CAFA2BFD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2DA4DA-0832-AD49-906C-ED72A76C7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CCEFC-A9FF-8249-A3D3-21FB7B7CCB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8104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3D231-F19F-A840-B5BC-F29C9E521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0AC8BA-BD64-6945-A342-22D2048343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CCEFC-A9FF-8249-A3D3-21FB7B7CCB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0230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2D3693-0064-BB4F-9EC2-569D40495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CCEFC-A9FF-8249-A3D3-21FB7B7CCB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4861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504F1-978C-6343-BF90-B404034CBA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04F229-CC7E-6549-B870-85C68E6629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A86D8F-09C9-484A-A9EC-64E198B90B2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4CCEFC-A9FF-8249-A3D3-21FB7B7CCB8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4535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FB460B4-70F4-B145-8648-892BD7385F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6565"/>
            <a:ext cx="10515600" cy="7626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173FE4-2A2D-D54E-9CA7-3BE743A500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371600"/>
            <a:ext cx="10515600" cy="48053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20E522-6C81-E146-9573-8B2A265760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87150" y="6329363"/>
            <a:ext cx="5524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1">
                <a:solidFill>
                  <a:srgbClr val="2E235D"/>
                </a:solidFill>
              </a:defRPr>
            </a:lvl1pPr>
          </a:lstStyle>
          <a:p>
            <a:fld id="{B84CCEFC-A9FF-8249-A3D3-21FB7B7CCB8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7829BDB-00F0-1A4D-85ED-E7EECB1665B0}"/>
              </a:ext>
            </a:extLst>
          </p:cNvPr>
          <p:cNvSpPr/>
          <p:nvPr userDrawn="1"/>
        </p:nvSpPr>
        <p:spPr>
          <a:xfrm>
            <a:off x="-29764" y="-6263"/>
            <a:ext cx="12221763" cy="230293"/>
          </a:xfrm>
          <a:prstGeom prst="rect">
            <a:avLst/>
          </a:prstGeom>
          <a:solidFill>
            <a:srgbClr val="2E235D"/>
          </a:solidFill>
          <a:ln w="12700">
            <a:solidFill>
              <a:srgbClr val="2E23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2F99840-7979-4642-ADBB-375B21C7BD95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763" y="29972"/>
            <a:ext cx="2150721" cy="16903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16FF7FA-8B99-C643-9479-91C32ACC4F6F}"/>
              </a:ext>
            </a:extLst>
          </p:cNvPr>
          <p:cNvSpPr txBox="1"/>
          <p:nvPr userDrawn="1"/>
        </p:nvSpPr>
        <p:spPr>
          <a:xfrm>
            <a:off x="10569575" y="0"/>
            <a:ext cx="162242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" b="1" i="0" dirty="0">
                <a:solidFill>
                  <a:schemeClr val="bg1"/>
                </a:solidFill>
                <a:latin typeface="Montserrat SemiBold" pitchFamily="2" charset="77"/>
              </a:rPr>
              <a:t>CSE 373 Summer 2020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982E279-6D9E-BC4A-A9B9-46E4512D586D}"/>
              </a:ext>
            </a:extLst>
          </p:cNvPr>
          <p:cNvSpPr txBox="1"/>
          <p:nvPr userDrawn="1"/>
        </p:nvSpPr>
        <p:spPr>
          <a:xfrm>
            <a:off x="3000376" y="-2819"/>
            <a:ext cx="619124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b="1" i="0" dirty="0">
                <a:solidFill>
                  <a:schemeClr val="bg1"/>
                </a:solidFill>
                <a:latin typeface="Montserrat SemiBold" pitchFamily="2" charset="77"/>
              </a:rPr>
              <a:t>LEC 04: Asymptotic Analysis</a:t>
            </a:r>
          </a:p>
        </p:txBody>
      </p:sp>
    </p:spTree>
    <p:extLst>
      <p:ext uri="{BB962C8B-B14F-4D97-AF65-F5344CB8AC3E}">
        <p14:creationId xmlns:p14="http://schemas.microsoft.com/office/powerpoint/2010/main" val="84682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50" r:id="rId3"/>
    <p:sldLayoutId id="2147483654" r:id="rId4"/>
    <p:sldLayoutId id="2147483655" r:id="rId5"/>
    <p:sldLayoutId id="2147483657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tx1"/>
          </a:solidFill>
          <a:latin typeface="Calibri" panose="020F0502020204030204" pitchFamily="34" charset="0"/>
          <a:ea typeface="+mj-ea"/>
          <a:cs typeface="Calibri" panose="020F050202020403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System Font Regular"/>
        <a:buChar char="-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System Font Regular"/>
        <a:buChar char="-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System Font Regular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System Font Regular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smos.com/calculator/t9qvn56yyb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0.png"/><Relationship Id="rId7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100.png"/><Relationship Id="rId4" Type="http://schemas.openxmlformats.org/officeDocument/2006/relationships/image" Target="../media/image9.png"/><Relationship Id="rId9" Type="http://schemas.openxmlformats.org/officeDocument/2006/relationships/image" Target="../media/image9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Relationship Id="rId9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5.png"/><Relationship Id="rId9" Type="http://schemas.openxmlformats.org/officeDocument/2006/relationships/image" Target="../media/image28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80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png"/><Relationship Id="rId5" Type="http://schemas.openxmlformats.org/officeDocument/2006/relationships/image" Target="../media/image7.png"/><Relationship Id="rId4" Type="http://schemas.openxmlformats.org/officeDocument/2006/relationships/image" Target="../media/image23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2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png"/><Relationship Id="rId5" Type="http://schemas.openxmlformats.org/officeDocument/2006/relationships/image" Target="../media/image23.png"/><Relationship Id="rId4" Type="http://schemas.openxmlformats.org/officeDocument/2006/relationships/image" Target="../media/image370.png"/><Relationship Id="rId9" Type="http://schemas.openxmlformats.org/officeDocument/2006/relationships/image" Target="../media/image25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9" Type="http://schemas.openxmlformats.org/officeDocument/2006/relationships/image" Target="../media/image10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20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37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1.png"/><Relationship Id="rId5" Type="http://schemas.openxmlformats.org/officeDocument/2006/relationships/image" Target="../media/image7.png"/><Relationship Id="rId4" Type="http://schemas.openxmlformats.org/officeDocument/2006/relationships/image" Target="../media/image23.png"/><Relationship Id="rId9" Type="http://schemas.openxmlformats.org/officeDocument/2006/relationships/image" Target="../media/image5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60.png"/><Relationship Id="rId4" Type="http://schemas.openxmlformats.org/officeDocument/2006/relationships/image" Target="../media/image5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7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93E336-7FEF-924C-B9A0-DBFB9A4D81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333" y="4125093"/>
            <a:ext cx="6573932" cy="1954786"/>
          </a:xfrm>
        </p:spPr>
        <p:txBody>
          <a:bodyPr/>
          <a:lstStyle/>
          <a:p>
            <a:r>
              <a:rPr lang="en-US" sz="6000" dirty="0"/>
              <a:t>Asymptotic Analysis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A86C931-2F9F-1949-B765-EE0BF932B1A7}"/>
              </a:ext>
            </a:extLst>
          </p:cNvPr>
          <p:cNvSpPr txBox="1"/>
          <p:nvPr/>
        </p:nvSpPr>
        <p:spPr>
          <a:xfrm>
            <a:off x="7379594" y="1403798"/>
            <a:ext cx="46314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spc="80" dirty="0">
                <a:solidFill>
                  <a:schemeClr val="bg1">
                    <a:lumMod val="65000"/>
                  </a:schemeClr>
                </a:solidFill>
                <a:latin typeface="Montserrat SemiBold" pitchFamily="2" charset="77"/>
              </a:rPr>
              <a:t>BEFORE WE START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40A5DD-90C5-8F48-BFF7-AE8301DF7CEF}"/>
              </a:ext>
            </a:extLst>
          </p:cNvPr>
          <p:cNvSpPr txBox="1"/>
          <p:nvPr/>
        </p:nvSpPr>
        <p:spPr>
          <a:xfrm>
            <a:off x="7441773" y="2001435"/>
            <a:ext cx="450707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Which of the following is an </a:t>
            </a:r>
            <a:r>
              <a:rPr lang="en-US" sz="22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invariant</a:t>
            </a: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of our LinkedList implementation?</a:t>
            </a:r>
            <a:b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a) it can store any type inside</a:t>
            </a:r>
          </a:p>
          <a:p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b) adding at the front is O(1)</a:t>
            </a:r>
          </a:p>
          <a:p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c) the last node’s 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next</a:t>
            </a:r>
            <a:r>
              <a:rPr lang="en-US" sz="22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field is null</a:t>
            </a:r>
          </a:p>
        </p:txBody>
      </p:sp>
    </p:spTree>
    <p:extLst>
      <p:ext uri="{BB962C8B-B14F-4D97-AF65-F5344CB8AC3E}">
        <p14:creationId xmlns:p14="http://schemas.microsoft.com/office/powerpoint/2010/main" val="35812976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F612C2-88CE-6A4F-BF3B-5DA3978B7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Talking About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B3DBD3-4D37-294E-ADE1-28ED7BA542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3"/>
                </a:solidFill>
              </a:rPr>
              <a:t>Cost Model</a:t>
            </a:r>
            <a:r>
              <a:rPr lang="en-US" dirty="0"/>
              <a:t>: An analysis mindset to express the resource whose growth rate is being measured</a:t>
            </a:r>
          </a:p>
          <a:p>
            <a:r>
              <a:rPr lang="en-US" dirty="0"/>
              <a:t>For simplicity, we’ll discuss everything in terms of runtime today</a:t>
            </a:r>
          </a:p>
          <a:p>
            <a:pPr lvl="1"/>
            <a:r>
              <a:rPr lang="en-US" dirty="0"/>
              <a:t>But other cost models exist! For example, storage space is common</a:t>
            </a:r>
          </a:p>
          <a:p>
            <a:pPr lvl="1"/>
            <a:endParaRPr lang="en-US" dirty="0"/>
          </a:p>
          <a:p>
            <a:r>
              <a:rPr lang="en-US" dirty="0"/>
              <a:t>This topic has a lot of details/relationships between concepts</a:t>
            </a:r>
          </a:p>
          <a:p>
            <a:pPr lvl="1"/>
            <a:r>
              <a:rPr lang="en-US" dirty="0"/>
              <a:t>We’ll try to introduce things one at a time, but might take until next week for a “full”/satisfying picture to emerge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99061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822B81-4FB1-3D4C-B5CC-F81F1C1D91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7DD871-301D-734F-B5EC-A5910673E2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1000"/>
              </a:spcAft>
            </a:pPr>
            <a:r>
              <a:rPr lang="en-US" dirty="0"/>
              <a:t>Overview: Algorithmic Analysis</a:t>
            </a:r>
          </a:p>
          <a:p>
            <a:pPr>
              <a:spcAft>
                <a:spcPts val="1000"/>
              </a:spcAft>
            </a:pPr>
            <a:r>
              <a:rPr lang="en-US" b="1" dirty="0">
                <a:solidFill>
                  <a:schemeClr val="accent5"/>
                </a:solidFill>
              </a:rPr>
              <a:t>Code Modeling</a:t>
            </a:r>
          </a:p>
          <a:p>
            <a:pPr>
              <a:spcAft>
                <a:spcPts val="1000"/>
              </a:spcAft>
            </a:pPr>
            <a:r>
              <a:rPr lang="en-US" dirty="0"/>
              <a:t>Asymptotic Analysis</a:t>
            </a:r>
          </a:p>
          <a:p>
            <a:pPr>
              <a:spcAft>
                <a:spcPts val="1000"/>
              </a:spcAft>
            </a:pPr>
            <a:r>
              <a:rPr lang="en-US" dirty="0"/>
              <a:t>Big-O, Big-Omega, Big-Theta</a:t>
            </a:r>
          </a:p>
        </p:txBody>
      </p:sp>
      <p:sp>
        <p:nvSpPr>
          <p:cNvPr id="4" name="Pentagon 3">
            <a:extLst>
              <a:ext uri="{FF2B5EF4-FFF2-40B4-BE49-F238E27FC236}">
                <a16:creationId xmlns:a16="http://schemas.microsoft.com/office/drawing/2014/main" id="{A474EB40-D05B-4D47-ACB8-073DBA3E897B}"/>
              </a:ext>
            </a:extLst>
          </p:cNvPr>
          <p:cNvSpPr/>
          <p:nvPr/>
        </p:nvSpPr>
        <p:spPr>
          <a:xfrm rot="10800000">
            <a:off x="3725333" y="2093147"/>
            <a:ext cx="444843" cy="308919"/>
          </a:xfrm>
          <a:prstGeom prst="homePlat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9448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37E9D-1E87-BB48-9A84-F6AC814A4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Modeling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BB873E-D499-A240-8D6F-D388360B88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452390"/>
            <a:ext cx="10515600" cy="2724573"/>
          </a:xfrm>
        </p:spPr>
        <p:txBody>
          <a:bodyPr/>
          <a:lstStyle/>
          <a:p>
            <a:r>
              <a:rPr lang="en-US" b="1" dirty="0">
                <a:solidFill>
                  <a:schemeClr val="accent3"/>
                </a:solidFill>
              </a:rPr>
              <a:t>Code Modeling </a:t>
            </a:r>
            <a:r>
              <a:rPr lang="en-US" dirty="0"/>
              <a:t>– the process of mathematically representing how many operations a piece of code will run in relation to the input size n.</a:t>
            </a:r>
          </a:p>
          <a:p>
            <a:pPr lvl="1"/>
            <a:r>
              <a:rPr lang="en-US" dirty="0"/>
              <a:t>Convert from code to a function representing its runtime</a:t>
            </a:r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2343F14-E205-ED4E-BF6D-283984E4D540}"/>
              </a:ext>
            </a:extLst>
          </p:cNvPr>
          <p:cNvSpPr/>
          <p:nvPr/>
        </p:nvSpPr>
        <p:spPr>
          <a:xfrm>
            <a:off x="4533753" y="1785864"/>
            <a:ext cx="365760" cy="36576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DF004C9-4E75-144B-BA5E-10271FD144B1}"/>
              </a:ext>
            </a:extLst>
          </p:cNvPr>
          <p:cNvSpPr/>
          <p:nvPr/>
        </p:nvSpPr>
        <p:spPr>
          <a:xfrm>
            <a:off x="4533753" y="2525890"/>
            <a:ext cx="365760" cy="36576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F4A6D98-CE35-5E43-9667-699E7507DF3D}"/>
              </a:ext>
            </a:extLst>
          </p:cNvPr>
          <p:cNvSpPr/>
          <p:nvPr/>
        </p:nvSpPr>
        <p:spPr>
          <a:xfrm>
            <a:off x="4899513" y="1785864"/>
            <a:ext cx="2455665" cy="110578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257D1F3-CD22-924E-AA13-97CC122D01AF}"/>
              </a:ext>
            </a:extLst>
          </p:cNvPr>
          <p:cNvSpPr/>
          <p:nvPr/>
        </p:nvSpPr>
        <p:spPr>
          <a:xfrm>
            <a:off x="9670644" y="1803129"/>
            <a:ext cx="365760" cy="36576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0AD87BA-FFBC-AF48-A4BD-9136E39CB328}"/>
              </a:ext>
            </a:extLst>
          </p:cNvPr>
          <p:cNvSpPr/>
          <p:nvPr/>
        </p:nvSpPr>
        <p:spPr>
          <a:xfrm>
            <a:off x="9670644" y="2543155"/>
            <a:ext cx="365760" cy="36576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tored Data 8">
            <a:extLst>
              <a:ext uri="{FF2B5EF4-FFF2-40B4-BE49-F238E27FC236}">
                <a16:creationId xmlns:a16="http://schemas.microsoft.com/office/drawing/2014/main" id="{A2D339FB-3A72-CC4F-AA7B-46D1E250BBA1}"/>
              </a:ext>
            </a:extLst>
          </p:cNvPr>
          <p:cNvSpPr/>
          <p:nvPr/>
        </p:nvSpPr>
        <p:spPr>
          <a:xfrm flipH="1">
            <a:off x="9322618" y="2174557"/>
            <a:ext cx="1061359" cy="357006"/>
          </a:xfrm>
          <a:prstGeom prst="flowChartOnlineStorag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tored Data 9">
            <a:extLst>
              <a:ext uri="{FF2B5EF4-FFF2-40B4-BE49-F238E27FC236}">
                <a16:creationId xmlns:a16="http://schemas.microsoft.com/office/drawing/2014/main" id="{B7EDF0A5-F926-664C-82E3-CAEE983848A6}"/>
              </a:ext>
            </a:extLst>
          </p:cNvPr>
          <p:cNvSpPr/>
          <p:nvPr/>
        </p:nvSpPr>
        <p:spPr>
          <a:xfrm flipH="1">
            <a:off x="6698564" y="2151624"/>
            <a:ext cx="965902" cy="381164"/>
          </a:xfrm>
          <a:prstGeom prst="flowChartOnlineStorage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tored Data 10">
            <a:extLst>
              <a:ext uri="{FF2B5EF4-FFF2-40B4-BE49-F238E27FC236}">
                <a16:creationId xmlns:a16="http://schemas.microsoft.com/office/drawing/2014/main" id="{4E8DD830-CC78-C942-BC96-49EC2CD579C9}"/>
              </a:ext>
            </a:extLst>
          </p:cNvPr>
          <p:cNvSpPr/>
          <p:nvPr/>
        </p:nvSpPr>
        <p:spPr>
          <a:xfrm flipH="1">
            <a:off x="8177156" y="2166444"/>
            <a:ext cx="1119941" cy="376711"/>
          </a:xfrm>
          <a:prstGeom prst="flowChartOnlineStorag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62CC182-38D5-9148-B001-7ABE5AD87E1A}"/>
              </a:ext>
            </a:extLst>
          </p:cNvPr>
          <p:cNvSpPr/>
          <p:nvPr/>
        </p:nvSpPr>
        <p:spPr>
          <a:xfrm>
            <a:off x="8047272" y="1801907"/>
            <a:ext cx="365760" cy="3657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BB28440-CCE1-E945-AF86-0034C986F691}"/>
              </a:ext>
            </a:extLst>
          </p:cNvPr>
          <p:cNvSpPr/>
          <p:nvPr/>
        </p:nvSpPr>
        <p:spPr>
          <a:xfrm>
            <a:off x="8047272" y="2543155"/>
            <a:ext cx="365760" cy="3657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20AA662-632C-F54C-9566-77AAB7D04F6C}"/>
              </a:ext>
            </a:extLst>
          </p:cNvPr>
          <p:cNvSpPr/>
          <p:nvPr/>
        </p:nvSpPr>
        <p:spPr>
          <a:xfrm>
            <a:off x="2734165" y="1803129"/>
            <a:ext cx="1121652" cy="11057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spc="100" dirty="0"/>
              <a:t>CODE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6416C65-7896-E04F-B4CB-30E836F7E6DF}"/>
              </a:ext>
            </a:extLst>
          </p:cNvPr>
          <p:cNvSpPr/>
          <p:nvPr/>
        </p:nvSpPr>
        <p:spPr>
          <a:xfrm>
            <a:off x="3802093" y="2152835"/>
            <a:ext cx="418989" cy="39680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A41FD41-3D5C-A949-8179-6B3F2FF45693}"/>
              </a:ext>
            </a:extLst>
          </p:cNvPr>
          <p:cNvSpPr/>
          <p:nvPr/>
        </p:nvSpPr>
        <p:spPr>
          <a:xfrm>
            <a:off x="2367905" y="1803129"/>
            <a:ext cx="36576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F8D2220-D77D-BE40-824A-C2B9BC8E82B9}"/>
              </a:ext>
            </a:extLst>
          </p:cNvPr>
          <p:cNvSpPr/>
          <p:nvPr/>
        </p:nvSpPr>
        <p:spPr>
          <a:xfrm>
            <a:off x="2367904" y="2543155"/>
            <a:ext cx="36576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AB2E42DC-D2AF-344A-BA64-914822769B28}"/>
              </a:ext>
            </a:extLst>
          </p:cNvPr>
          <p:cNvSpPr/>
          <p:nvPr/>
        </p:nvSpPr>
        <p:spPr>
          <a:xfrm>
            <a:off x="5122601" y="1927952"/>
            <a:ext cx="2044962" cy="792969"/>
          </a:xfrm>
          <a:prstGeom prst="rightArrow">
            <a:avLst/>
          </a:prstGeom>
          <a:solidFill>
            <a:srgbClr val="BAC7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2E04B6-91BE-854B-A54D-836A8AA3BC5C}"/>
              </a:ext>
            </a:extLst>
          </p:cNvPr>
          <p:cNvSpPr txBox="1"/>
          <p:nvPr/>
        </p:nvSpPr>
        <p:spPr>
          <a:xfrm>
            <a:off x="5273387" y="2163046"/>
            <a:ext cx="1630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Code Modeling</a:t>
            </a:r>
          </a:p>
        </p:txBody>
      </p:sp>
      <p:sp>
        <p:nvSpPr>
          <p:cNvPr id="20" name="Stored Data 19">
            <a:extLst>
              <a:ext uri="{FF2B5EF4-FFF2-40B4-BE49-F238E27FC236}">
                <a16:creationId xmlns:a16="http://schemas.microsoft.com/office/drawing/2014/main" id="{30EF63BB-65A7-AD45-9FA7-68D39D9A022F}"/>
              </a:ext>
            </a:extLst>
          </p:cNvPr>
          <p:cNvSpPr/>
          <p:nvPr/>
        </p:nvSpPr>
        <p:spPr>
          <a:xfrm flipH="1">
            <a:off x="8910130" y="2163862"/>
            <a:ext cx="1119941" cy="376711"/>
          </a:xfrm>
          <a:prstGeom prst="flowChartOnlineStorag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F567CAD-5ECA-104B-A4ED-75B3A1C03DC1}"/>
              </a:ext>
            </a:extLst>
          </p:cNvPr>
          <p:cNvSpPr/>
          <p:nvPr/>
        </p:nvSpPr>
        <p:spPr>
          <a:xfrm>
            <a:off x="8409410" y="1803129"/>
            <a:ext cx="1662037" cy="110578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spc="100" dirty="0"/>
              <a:t>RUNTIME</a:t>
            </a:r>
          </a:p>
          <a:p>
            <a:pPr algn="ctr"/>
            <a:r>
              <a:rPr lang="en-US" b="1" spc="100" dirty="0"/>
              <a:t>FUNCTION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CDCD5C8F-F1D9-6241-82C6-8C0508E8B7CB}"/>
              </a:ext>
            </a:extLst>
          </p:cNvPr>
          <p:cNvSpPr/>
          <p:nvPr/>
        </p:nvSpPr>
        <p:spPr>
          <a:xfrm>
            <a:off x="5577449" y="1219200"/>
            <a:ext cx="762636" cy="7626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Montserrat" pitchFamily="2" charset="77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5123915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1BA32-D47B-994D-B2DF-3FD5E8950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an operation?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0524B2-DA70-1E49-8524-A8EAFD41A3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35808"/>
            <a:ext cx="10515600" cy="1083835"/>
          </a:xfrm>
        </p:spPr>
        <p:txBody>
          <a:bodyPr/>
          <a:lstStyle/>
          <a:p>
            <a:r>
              <a:rPr lang="en-US" dirty="0"/>
              <a:t>We don’t know exact runtime of every operation, but for now let’s try simplifying assumption: all basic operations take the same time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8FB5D79-A1FD-D743-8F71-7F1B3DEC354A}"/>
              </a:ext>
            </a:extLst>
          </p:cNvPr>
          <p:cNvSpPr txBox="1">
            <a:spLocks/>
          </p:cNvSpPr>
          <p:nvPr/>
        </p:nvSpPr>
        <p:spPr>
          <a:xfrm>
            <a:off x="838200" y="2536250"/>
            <a:ext cx="3975296" cy="33299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System Font Regular"/>
              <a:buChar char="-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System Font Regular"/>
              <a:buChar char="-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System Font Regular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System Font Regular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Basics:</a:t>
            </a:r>
          </a:p>
          <a:p>
            <a:pPr lvl="1"/>
            <a:r>
              <a:rPr lang="en-US" dirty="0"/>
              <a:t>+, -, /, *, %, ==</a:t>
            </a:r>
          </a:p>
          <a:p>
            <a:pPr lvl="1"/>
            <a:r>
              <a:rPr lang="en-US" dirty="0"/>
              <a:t>Assignment</a:t>
            </a:r>
          </a:p>
          <a:p>
            <a:pPr lvl="1"/>
            <a:r>
              <a:rPr lang="en-US" dirty="0"/>
              <a:t>Returning</a:t>
            </a:r>
          </a:p>
          <a:p>
            <a:pPr lvl="1"/>
            <a:r>
              <a:rPr lang="en-US" dirty="0"/>
              <a:t>Variable/array access</a:t>
            </a:r>
          </a:p>
          <a:p>
            <a:pPr lvl="1"/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790CAC8-111A-4448-AA32-31227980E112}"/>
              </a:ext>
            </a:extLst>
          </p:cNvPr>
          <p:cNvSpPr txBox="1">
            <a:spLocks/>
          </p:cNvSpPr>
          <p:nvPr/>
        </p:nvSpPr>
        <p:spPr>
          <a:xfrm>
            <a:off x="5025684" y="2536250"/>
            <a:ext cx="6328116" cy="386518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System Font Regular"/>
              <a:buChar char="-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System Font Regular"/>
              <a:buChar char="-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System Font Regular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System Font Regular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Function Calls</a:t>
            </a:r>
          </a:p>
          <a:p>
            <a:pPr lvl="1"/>
            <a:r>
              <a:rPr lang="en-US" dirty="0"/>
              <a:t>Total runtime in body</a:t>
            </a:r>
          </a:p>
          <a:p>
            <a:pPr lvl="1"/>
            <a:r>
              <a:rPr lang="en-US" dirty="0"/>
              <a:t>Remember: new calls a function (constructor)</a:t>
            </a:r>
          </a:p>
          <a:p>
            <a:r>
              <a:rPr lang="en-US" dirty="0"/>
              <a:t>Conditionals</a:t>
            </a:r>
          </a:p>
          <a:p>
            <a:pPr lvl="1"/>
            <a:r>
              <a:rPr lang="en-US" dirty="0"/>
              <a:t>Test + time for the followed branch</a:t>
            </a:r>
          </a:p>
          <a:p>
            <a:pPr lvl="2"/>
            <a:r>
              <a:rPr lang="en-US" dirty="0"/>
              <a:t>Learn how to reason about branch later</a:t>
            </a:r>
          </a:p>
          <a:p>
            <a:r>
              <a:rPr lang="en-US" dirty="0"/>
              <a:t>Loops</a:t>
            </a:r>
          </a:p>
          <a:p>
            <a:pPr lvl="1"/>
            <a:r>
              <a:rPr lang="en-US" dirty="0"/>
              <a:t>Number of iterations * total runtime in condition and body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6017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C1C01E-8D07-F444-A5A6-4CC29AE07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Modeling Example I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9F28E2E-DF4F-1E42-B3EE-D8D572B43EC7}"/>
              </a:ext>
            </a:extLst>
          </p:cNvPr>
          <p:cNvSpPr/>
          <p:nvPr/>
        </p:nvSpPr>
        <p:spPr>
          <a:xfrm>
            <a:off x="838200" y="2051932"/>
            <a:ext cx="6096000" cy="34163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public void method1(int n) {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int sum = 0;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int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= 0;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while (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&lt; n) {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    sum = sum + (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* 3);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+ 1;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return sum;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D0A88B1C-29C3-7744-9A0A-3090DB4B44FF}"/>
              </a:ext>
            </a:extLst>
          </p:cNvPr>
          <p:cNvSpPr/>
          <p:nvPr/>
        </p:nvSpPr>
        <p:spPr>
          <a:xfrm>
            <a:off x="3805499" y="2508079"/>
            <a:ext cx="513777" cy="304046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+1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CE55E513-A509-F541-8079-36C8E377323C}"/>
              </a:ext>
            </a:extLst>
          </p:cNvPr>
          <p:cNvSpPr/>
          <p:nvPr/>
        </p:nvSpPr>
        <p:spPr>
          <a:xfrm>
            <a:off x="3548610" y="2870150"/>
            <a:ext cx="513777" cy="304046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+1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47CEE9B4-C5FC-374B-AC78-D27605A10652}"/>
              </a:ext>
            </a:extLst>
          </p:cNvPr>
          <p:cNvSpPr/>
          <p:nvPr/>
        </p:nvSpPr>
        <p:spPr>
          <a:xfrm>
            <a:off x="4446507" y="3248122"/>
            <a:ext cx="513777" cy="304046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+1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4E1121C2-6D77-9841-95A6-302F08C360FC}"/>
              </a:ext>
            </a:extLst>
          </p:cNvPr>
          <p:cNvSpPr/>
          <p:nvPr/>
        </p:nvSpPr>
        <p:spPr>
          <a:xfrm>
            <a:off x="5775397" y="3608069"/>
            <a:ext cx="513777" cy="304046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+3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F366844D-7B50-4C43-AF70-12EA9930C23B}"/>
              </a:ext>
            </a:extLst>
          </p:cNvPr>
          <p:cNvSpPr/>
          <p:nvPr/>
        </p:nvSpPr>
        <p:spPr>
          <a:xfrm>
            <a:off x="4148849" y="3988165"/>
            <a:ext cx="513777" cy="304046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+2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B0EA10F5-8288-484F-B39A-D6F62EB36656}"/>
              </a:ext>
            </a:extLst>
          </p:cNvPr>
          <p:cNvSpPr/>
          <p:nvPr/>
        </p:nvSpPr>
        <p:spPr>
          <a:xfrm>
            <a:off x="3628282" y="4698166"/>
            <a:ext cx="513777" cy="304046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+1</a:t>
            </a:r>
          </a:p>
        </p:txBody>
      </p:sp>
      <p:sp>
        <p:nvSpPr>
          <p:cNvPr id="15" name="Right Brace 14">
            <a:extLst>
              <a:ext uri="{FF2B5EF4-FFF2-40B4-BE49-F238E27FC236}">
                <a16:creationId xmlns:a16="http://schemas.microsoft.com/office/drawing/2014/main" id="{AFDC0E0C-7CFB-8747-AF52-2FC683B9360C}"/>
              </a:ext>
            </a:extLst>
          </p:cNvPr>
          <p:cNvSpPr/>
          <p:nvPr/>
        </p:nvSpPr>
        <p:spPr>
          <a:xfrm>
            <a:off x="6463905" y="3248122"/>
            <a:ext cx="276794" cy="1224487"/>
          </a:xfrm>
          <a:prstGeom prst="rightBrace">
            <a:avLst>
              <a:gd name="adj1" fmla="val 56789"/>
              <a:gd name="adj2" fmla="val 50000"/>
            </a:avLst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B83F6294-1B20-EC43-B93D-886C3B3701DD}"/>
              </a:ext>
            </a:extLst>
          </p:cNvPr>
          <p:cNvSpPr/>
          <p:nvPr/>
        </p:nvSpPr>
        <p:spPr>
          <a:xfrm>
            <a:off x="6908929" y="3684119"/>
            <a:ext cx="513777" cy="304046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+6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306865D-1791-BB41-9846-7707230CDC62}"/>
              </a:ext>
            </a:extLst>
          </p:cNvPr>
          <p:cNvGrpSpPr/>
          <p:nvPr/>
        </p:nvGrpSpPr>
        <p:grpSpPr>
          <a:xfrm>
            <a:off x="7574669" y="3536256"/>
            <a:ext cx="552870" cy="552870"/>
            <a:chOff x="7574669" y="3536256"/>
            <a:chExt cx="552870" cy="552870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2E80EB0F-F038-4644-8C65-CA9C6C249EFF}"/>
                </a:ext>
              </a:extLst>
            </p:cNvPr>
            <p:cNvSpPr/>
            <p:nvPr/>
          </p:nvSpPr>
          <p:spPr>
            <a:xfrm>
              <a:off x="7574669" y="3536256"/>
              <a:ext cx="552870" cy="552870"/>
            </a:xfrm>
            <a:prstGeom prst="ellipse">
              <a:avLst/>
            </a:prstGeom>
            <a:solidFill>
              <a:srgbClr val="6DBFA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C190BFA-AE08-6B4F-8120-E919A3A34F7C}"/>
                </a:ext>
              </a:extLst>
            </p:cNvPr>
            <p:cNvSpPr txBox="1"/>
            <p:nvPr/>
          </p:nvSpPr>
          <p:spPr>
            <a:xfrm>
              <a:off x="7639474" y="3628025"/>
              <a:ext cx="4232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*n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640B06F0-B753-8E40-9142-E7CBCA7F2B2A}"/>
              </a:ext>
            </a:extLst>
          </p:cNvPr>
          <p:cNvSpPr txBox="1"/>
          <p:nvPr/>
        </p:nvSpPr>
        <p:spPr>
          <a:xfrm>
            <a:off x="7196835" y="3137078"/>
            <a:ext cx="18614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Loop runs n times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D0E4E6F-4756-7440-8630-5DD2F70A1EA1}"/>
              </a:ext>
            </a:extLst>
          </p:cNvPr>
          <p:cNvSpPr/>
          <p:nvPr/>
        </p:nvSpPr>
        <p:spPr>
          <a:xfrm>
            <a:off x="9313075" y="5186107"/>
            <a:ext cx="2208551" cy="11508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f(n) = 6n + 3</a:t>
            </a:r>
          </a:p>
        </p:txBody>
      </p:sp>
    </p:spTree>
    <p:extLst>
      <p:ext uri="{BB962C8B-B14F-4D97-AF65-F5344CB8AC3E}">
        <p14:creationId xmlns:p14="http://schemas.microsoft.com/office/powerpoint/2010/main" val="1964045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5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25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4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4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25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4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4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4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4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5" grpId="0" animBg="1"/>
      <p:bldP spid="16" grpId="0" animBg="1"/>
      <p:bldP spid="19" grpId="0"/>
      <p:bldP spid="2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10BB4-6A91-E74A-8249-1F59B6D11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Modeling Example II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03539BC-3A84-EB48-84CD-92A1B4F3A2F9}"/>
              </a:ext>
            </a:extLst>
          </p:cNvPr>
          <p:cNvSpPr/>
          <p:nvPr/>
        </p:nvSpPr>
        <p:spPr>
          <a:xfrm>
            <a:off x="323298" y="1172009"/>
            <a:ext cx="8785486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public void method2(int n) {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int sum = 0;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int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= 0;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while (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&lt; n) {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    int j = 0;    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    while (j &lt; n) {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        if (j % 2 == 0) {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// do nothing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        }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        sum = sum + (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* 3) + j;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        j = j + 1;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    }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+ 1;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} return sum;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1AD6C6CF-C55F-1740-9388-B4B4B94FE51F}"/>
              </a:ext>
            </a:extLst>
          </p:cNvPr>
          <p:cNvSpPr/>
          <p:nvPr/>
        </p:nvSpPr>
        <p:spPr>
          <a:xfrm>
            <a:off x="3262216" y="1635172"/>
            <a:ext cx="513777" cy="304046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+1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1F4DCAD-069C-934A-82B1-5D8C740EFBA6}"/>
              </a:ext>
            </a:extLst>
          </p:cNvPr>
          <p:cNvSpPr/>
          <p:nvPr/>
        </p:nvSpPr>
        <p:spPr>
          <a:xfrm>
            <a:off x="3005327" y="1997243"/>
            <a:ext cx="513777" cy="304046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+1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6B389CB-7CC4-E64F-BFE8-1832914D3C36}"/>
              </a:ext>
            </a:extLst>
          </p:cNvPr>
          <p:cNvSpPr/>
          <p:nvPr/>
        </p:nvSpPr>
        <p:spPr>
          <a:xfrm>
            <a:off x="3775993" y="2355190"/>
            <a:ext cx="513777" cy="304046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+1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F877A27-7BE0-6440-B0C6-7477ECAD8056}"/>
              </a:ext>
            </a:extLst>
          </p:cNvPr>
          <p:cNvSpPr/>
          <p:nvPr/>
        </p:nvSpPr>
        <p:spPr>
          <a:xfrm>
            <a:off x="5453704" y="3476002"/>
            <a:ext cx="513777" cy="304046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+2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BEE992C-9C90-FA4E-ABBF-A44C717BDE6D}"/>
              </a:ext>
            </a:extLst>
          </p:cNvPr>
          <p:cNvSpPr/>
          <p:nvPr/>
        </p:nvSpPr>
        <p:spPr>
          <a:xfrm>
            <a:off x="3519104" y="6022570"/>
            <a:ext cx="513777" cy="304046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+1</a:t>
            </a:r>
          </a:p>
        </p:txBody>
      </p:sp>
      <p:sp>
        <p:nvSpPr>
          <p:cNvPr id="11" name="Right Brace 10">
            <a:extLst>
              <a:ext uri="{FF2B5EF4-FFF2-40B4-BE49-F238E27FC236}">
                <a16:creationId xmlns:a16="http://schemas.microsoft.com/office/drawing/2014/main" id="{E886124A-E99A-914F-9C48-7D2A52B0DC99}"/>
              </a:ext>
            </a:extLst>
          </p:cNvPr>
          <p:cNvSpPr/>
          <p:nvPr/>
        </p:nvSpPr>
        <p:spPr>
          <a:xfrm>
            <a:off x="7241599" y="3137078"/>
            <a:ext cx="296533" cy="2198851"/>
          </a:xfrm>
          <a:prstGeom prst="rightBrace">
            <a:avLst>
              <a:gd name="adj1" fmla="val 56789"/>
              <a:gd name="adj2" fmla="val 50000"/>
            </a:avLst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0BBD8123-BFD0-A34B-B22C-AD1C55F0D604}"/>
              </a:ext>
            </a:extLst>
          </p:cNvPr>
          <p:cNvSpPr/>
          <p:nvPr/>
        </p:nvSpPr>
        <p:spPr>
          <a:xfrm>
            <a:off x="7690095" y="4084480"/>
            <a:ext cx="513777" cy="304046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+9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3F77254-8AD3-0546-A6FF-7D9839C6550F}"/>
              </a:ext>
            </a:extLst>
          </p:cNvPr>
          <p:cNvGrpSpPr/>
          <p:nvPr/>
        </p:nvGrpSpPr>
        <p:grpSpPr>
          <a:xfrm>
            <a:off x="8438680" y="3960068"/>
            <a:ext cx="552870" cy="552870"/>
            <a:chOff x="7574669" y="3536256"/>
            <a:chExt cx="552870" cy="552870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59DECE3-D45E-0643-8086-E7DB8FB79D6E}"/>
                </a:ext>
              </a:extLst>
            </p:cNvPr>
            <p:cNvSpPr/>
            <p:nvPr/>
          </p:nvSpPr>
          <p:spPr>
            <a:xfrm>
              <a:off x="7574669" y="3536256"/>
              <a:ext cx="552870" cy="552870"/>
            </a:xfrm>
            <a:prstGeom prst="ellipse">
              <a:avLst/>
            </a:prstGeom>
            <a:solidFill>
              <a:srgbClr val="6DBFA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AACDB01-F7CA-5040-952A-51B5B9C0DD9A}"/>
                </a:ext>
              </a:extLst>
            </p:cNvPr>
            <p:cNvSpPr txBox="1"/>
            <p:nvPr/>
          </p:nvSpPr>
          <p:spPr>
            <a:xfrm>
              <a:off x="7639474" y="3628025"/>
              <a:ext cx="4232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*n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E3018AA1-6650-4643-98A9-995A7DFECFDE}"/>
              </a:ext>
            </a:extLst>
          </p:cNvPr>
          <p:cNvSpPr txBox="1"/>
          <p:nvPr/>
        </p:nvSpPr>
        <p:spPr>
          <a:xfrm>
            <a:off x="7849096" y="3267852"/>
            <a:ext cx="16305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inner loop </a:t>
            </a:r>
          </a:p>
          <a:p>
            <a:r>
              <a:rPr lang="en-US" dirty="0"/>
              <a:t>runs n times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ACD81AA-5EDF-FD44-929C-4ED1FF1EF9BF}"/>
              </a:ext>
            </a:extLst>
          </p:cNvPr>
          <p:cNvSpPr/>
          <p:nvPr/>
        </p:nvSpPr>
        <p:spPr>
          <a:xfrm>
            <a:off x="9043525" y="5538906"/>
            <a:ext cx="2898979" cy="11508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f(n) = (9n+3)n + 3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DA9A56F3-837F-E649-98DE-F5EEFF37740B}"/>
              </a:ext>
            </a:extLst>
          </p:cNvPr>
          <p:cNvSpPr/>
          <p:nvPr/>
        </p:nvSpPr>
        <p:spPr>
          <a:xfrm>
            <a:off x="3635072" y="2739203"/>
            <a:ext cx="513777" cy="304046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+1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179B99E2-CB99-9B4C-8AB7-C55B8BCF2F43}"/>
              </a:ext>
            </a:extLst>
          </p:cNvPr>
          <p:cNvSpPr/>
          <p:nvPr/>
        </p:nvSpPr>
        <p:spPr>
          <a:xfrm>
            <a:off x="4438042" y="3097134"/>
            <a:ext cx="513777" cy="304046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+1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53CBA054-CC67-6446-AA44-1B9F2540B911}"/>
              </a:ext>
            </a:extLst>
          </p:cNvPr>
          <p:cNvSpPr/>
          <p:nvPr/>
        </p:nvSpPr>
        <p:spPr>
          <a:xfrm>
            <a:off x="4289770" y="4942077"/>
            <a:ext cx="513777" cy="304046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+2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D79B364E-4D64-5F4E-B5C8-826DC77312F6}"/>
              </a:ext>
            </a:extLst>
          </p:cNvPr>
          <p:cNvSpPr/>
          <p:nvPr/>
        </p:nvSpPr>
        <p:spPr>
          <a:xfrm>
            <a:off x="3588322" y="5660499"/>
            <a:ext cx="513777" cy="304046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+2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8A069F39-BB86-CF43-9958-23BBC27249BE}"/>
              </a:ext>
            </a:extLst>
          </p:cNvPr>
          <p:cNvSpPr/>
          <p:nvPr/>
        </p:nvSpPr>
        <p:spPr>
          <a:xfrm>
            <a:off x="6575859" y="4577510"/>
            <a:ext cx="513777" cy="304046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+4</a:t>
            </a:r>
          </a:p>
        </p:txBody>
      </p:sp>
      <p:sp>
        <p:nvSpPr>
          <p:cNvPr id="23" name="Right Brace 22">
            <a:extLst>
              <a:ext uri="{FF2B5EF4-FFF2-40B4-BE49-F238E27FC236}">
                <a16:creationId xmlns:a16="http://schemas.microsoft.com/office/drawing/2014/main" id="{46ADF08B-284D-1B41-B619-DBCC412B9814}"/>
              </a:ext>
            </a:extLst>
          </p:cNvPr>
          <p:cNvSpPr/>
          <p:nvPr/>
        </p:nvSpPr>
        <p:spPr>
          <a:xfrm>
            <a:off x="9544475" y="2351193"/>
            <a:ext cx="296533" cy="3401425"/>
          </a:xfrm>
          <a:prstGeom prst="rightBrace">
            <a:avLst>
              <a:gd name="adj1" fmla="val 56789"/>
              <a:gd name="adj2" fmla="val 50000"/>
            </a:avLst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A3529277-2DA3-B443-8A36-7A106C82A200}"/>
              </a:ext>
            </a:extLst>
          </p:cNvPr>
          <p:cNvSpPr/>
          <p:nvPr/>
        </p:nvSpPr>
        <p:spPr>
          <a:xfrm>
            <a:off x="9986157" y="3903347"/>
            <a:ext cx="1005867" cy="304046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9n + 3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14746C6-A95A-9D4D-86C0-1102A70C16FE}"/>
              </a:ext>
            </a:extLst>
          </p:cNvPr>
          <p:cNvGrpSpPr/>
          <p:nvPr/>
        </p:nvGrpSpPr>
        <p:grpSpPr>
          <a:xfrm>
            <a:off x="11219403" y="3782699"/>
            <a:ext cx="552870" cy="552870"/>
            <a:chOff x="7574669" y="3536256"/>
            <a:chExt cx="552870" cy="552870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CC42D58F-7A65-6F40-8ADB-9EE96640028A}"/>
                </a:ext>
              </a:extLst>
            </p:cNvPr>
            <p:cNvSpPr/>
            <p:nvPr/>
          </p:nvSpPr>
          <p:spPr>
            <a:xfrm>
              <a:off x="7574669" y="3536256"/>
              <a:ext cx="552870" cy="552870"/>
            </a:xfrm>
            <a:prstGeom prst="ellipse">
              <a:avLst/>
            </a:prstGeom>
            <a:solidFill>
              <a:srgbClr val="6DBFA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3BB1247-7337-034D-BE12-D904122FD08E}"/>
                </a:ext>
              </a:extLst>
            </p:cNvPr>
            <p:cNvSpPr txBox="1"/>
            <p:nvPr/>
          </p:nvSpPr>
          <p:spPr>
            <a:xfrm>
              <a:off x="7639474" y="3628025"/>
              <a:ext cx="4232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*n</a:t>
              </a: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A08BB6FC-134E-D94D-91D3-CF5105D5075B}"/>
              </a:ext>
            </a:extLst>
          </p:cNvPr>
          <p:cNvSpPr txBox="1"/>
          <p:nvPr/>
        </p:nvSpPr>
        <p:spPr>
          <a:xfrm>
            <a:off x="10419793" y="3105834"/>
            <a:ext cx="15992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outer loop</a:t>
            </a:r>
          </a:p>
          <a:p>
            <a:r>
              <a:rPr lang="en-US" dirty="0"/>
              <a:t>runs n times</a:t>
            </a:r>
          </a:p>
        </p:txBody>
      </p:sp>
    </p:spTree>
    <p:extLst>
      <p:ext uri="{BB962C8B-B14F-4D97-AF65-F5344CB8AC3E}">
        <p14:creationId xmlns:p14="http://schemas.microsoft.com/office/powerpoint/2010/main" val="1979934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25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5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5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5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5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25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5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5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5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6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25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6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6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6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25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6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6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7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25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8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8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8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8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25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9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9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9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9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25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9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9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9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9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25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0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10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10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10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7" grpId="1" animBg="1"/>
      <p:bldP spid="9" grpId="0" animBg="1"/>
      <p:bldP spid="9" grpId="1" animBg="1"/>
      <p:bldP spid="10" grpId="0" animBg="1"/>
      <p:bldP spid="11" grpId="0" animBg="1"/>
      <p:bldP spid="12" grpId="0" animBg="1"/>
      <p:bldP spid="12" grpId="1" animBg="1"/>
      <p:bldP spid="15" grpId="0"/>
      <p:bldP spid="16" grpId="0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23" grpId="0" animBg="1"/>
      <p:bldP spid="24" grpId="0" animBg="1"/>
      <p:bldP spid="2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822B81-4FB1-3D4C-B5CC-F81F1C1D91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7DD871-301D-734F-B5EC-A5910673E2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1000"/>
              </a:spcAft>
            </a:pPr>
            <a:r>
              <a:rPr lang="en-US" dirty="0"/>
              <a:t>Overview: Algorithmic Analysis</a:t>
            </a:r>
          </a:p>
          <a:p>
            <a:pPr>
              <a:spcAft>
                <a:spcPts val="1000"/>
              </a:spcAft>
            </a:pPr>
            <a:r>
              <a:rPr lang="en-US" dirty="0"/>
              <a:t>Code Modeling</a:t>
            </a:r>
          </a:p>
          <a:p>
            <a:pPr>
              <a:spcAft>
                <a:spcPts val="1000"/>
              </a:spcAft>
            </a:pPr>
            <a:r>
              <a:rPr lang="en-US" b="1" dirty="0">
                <a:solidFill>
                  <a:schemeClr val="accent5"/>
                </a:solidFill>
              </a:rPr>
              <a:t>Asymptotic Analysis</a:t>
            </a:r>
          </a:p>
          <a:p>
            <a:pPr>
              <a:spcAft>
                <a:spcPts val="1000"/>
              </a:spcAft>
            </a:pPr>
            <a:r>
              <a:rPr lang="en-US" dirty="0"/>
              <a:t>Big-O, Big-Omega, Big-Theta</a:t>
            </a:r>
          </a:p>
        </p:txBody>
      </p:sp>
      <p:sp>
        <p:nvSpPr>
          <p:cNvPr id="4" name="Pentagon 3">
            <a:extLst>
              <a:ext uri="{FF2B5EF4-FFF2-40B4-BE49-F238E27FC236}">
                <a16:creationId xmlns:a16="http://schemas.microsoft.com/office/drawing/2014/main" id="{A474EB40-D05B-4D47-ACB8-073DBA3E897B}"/>
              </a:ext>
            </a:extLst>
          </p:cNvPr>
          <p:cNvSpPr/>
          <p:nvPr/>
        </p:nvSpPr>
        <p:spPr>
          <a:xfrm rot="10800000">
            <a:off x="4447822" y="2714035"/>
            <a:ext cx="444843" cy="308919"/>
          </a:xfrm>
          <a:prstGeom prst="homePlat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9654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D67BFF-6535-9045-B30E-4396FCC7B3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are we?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28081F-3AF1-F349-969E-4CF69B22E4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572000"/>
            <a:ext cx="10515600" cy="1604963"/>
          </a:xfrm>
        </p:spPr>
        <p:txBody>
          <a:bodyPr>
            <a:normAutofit/>
          </a:bodyPr>
          <a:lstStyle/>
          <a:p>
            <a:r>
              <a:rPr lang="en-US" dirty="0"/>
              <a:t>We just turned a piece of code into a function!</a:t>
            </a:r>
          </a:p>
          <a:p>
            <a:pPr lvl="1"/>
            <a:r>
              <a:rPr lang="en-US" dirty="0"/>
              <a:t>We’ll look at better alternatives for code modeling later</a:t>
            </a:r>
          </a:p>
          <a:p>
            <a:r>
              <a:rPr lang="en-US" dirty="0"/>
              <a:t>Now to focus on step 2, asymptotic analysis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06A9901-738D-D44D-A3AF-BDA65C2BC77C}"/>
              </a:ext>
            </a:extLst>
          </p:cNvPr>
          <p:cNvSpPr/>
          <p:nvPr/>
        </p:nvSpPr>
        <p:spPr>
          <a:xfrm>
            <a:off x="9750282" y="1916034"/>
            <a:ext cx="1700153" cy="110578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spc="100" dirty="0"/>
              <a:t>COMPLEXITY</a:t>
            </a:r>
          </a:p>
          <a:p>
            <a:pPr algn="ctr"/>
            <a:r>
              <a:rPr lang="en-US" b="1" spc="100" dirty="0"/>
              <a:t>CLASS</a:t>
            </a:r>
            <a:endParaRPr lang="en-US" dirty="0"/>
          </a:p>
        </p:txBody>
      </p:sp>
      <p:sp>
        <p:nvSpPr>
          <p:cNvPr id="5" name="Collate 4">
            <a:extLst>
              <a:ext uri="{FF2B5EF4-FFF2-40B4-BE49-F238E27FC236}">
                <a16:creationId xmlns:a16="http://schemas.microsoft.com/office/drawing/2014/main" id="{F67C3CA8-C3F7-4A40-8851-16FF2FEE3BC9}"/>
              </a:ext>
            </a:extLst>
          </p:cNvPr>
          <p:cNvSpPr/>
          <p:nvPr/>
        </p:nvSpPr>
        <p:spPr>
          <a:xfrm>
            <a:off x="9472751" y="2276767"/>
            <a:ext cx="532515" cy="385780"/>
          </a:xfrm>
          <a:prstGeom prst="flowChartCollat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riangle 5">
            <a:extLst>
              <a:ext uri="{FF2B5EF4-FFF2-40B4-BE49-F238E27FC236}">
                <a16:creationId xmlns:a16="http://schemas.microsoft.com/office/drawing/2014/main" id="{677945DC-A02F-3E44-A807-07190493A6EE}"/>
              </a:ext>
            </a:extLst>
          </p:cNvPr>
          <p:cNvSpPr/>
          <p:nvPr/>
        </p:nvSpPr>
        <p:spPr>
          <a:xfrm rot="5400000">
            <a:off x="9415387" y="2327652"/>
            <a:ext cx="385780" cy="284010"/>
          </a:xfrm>
          <a:prstGeom prst="triangle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A726154-A487-C343-98E7-AA08E5410244}"/>
              </a:ext>
            </a:extLst>
          </p:cNvPr>
          <p:cNvSpPr/>
          <p:nvPr/>
        </p:nvSpPr>
        <p:spPr>
          <a:xfrm>
            <a:off x="1998245" y="1916034"/>
            <a:ext cx="365760" cy="36576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DA16781-E9C8-4F4D-86D1-491B6A7E5BDB}"/>
              </a:ext>
            </a:extLst>
          </p:cNvPr>
          <p:cNvSpPr/>
          <p:nvPr/>
        </p:nvSpPr>
        <p:spPr>
          <a:xfrm>
            <a:off x="1998245" y="2656060"/>
            <a:ext cx="365760" cy="36576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E02C555-8F66-EC4D-AE5F-11457BFACA1A}"/>
              </a:ext>
            </a:extLst>
          </p:cNvPr>
          <p:cNvSpPr/>
          <p:nvPr/>
        </p:nvSpPr>
        <p:spPr>
          <a:xfrm>
            <a:off x="2364005" y="1916034"/>
            <a:ext cx="2455665" cy="110578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E54DD44-27BD-7841-A03D-92D80A5B9B02}"/>
              </a:ext>
            </a:extLst>
          </p:cNvPr>
          <p:cNvSpPr/>
          <p:nvPr/>
        </p:nvSpPr>
        <p:spPr>
          <a:xfrm>
            <a:off x="6438073" y="1916034"/>
            <a:ext cx="365760" cy="36576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4984625-E8C2-D34A-9312-91FD065EC1A1}"/>
              </a:ext>
            </a:extLst>
          </p:cNvPr>
          <p:cNvSpPr/>
          <p:nvPr/>
        </p:nvSpPr>
        <p:spPr>
          <a:xfrm>
            <a:off x="6438073" y="2656060"/>
            <a:ext cx="365760" cy="36576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BA53A87-F791-AA42-9B50-3FFF8359F774}"/>
              </a:ext>
            </a:extLst>
          </p:cNvPr>
          <p:cNvSpPr/>
          <p:nvPr/>
        </p:nvSpPr>
        <p:spPr>
          <a:xfrm>
            <a:off x="6803833" y="1916034"/>
            <a:ext cx="2668772" cy="110578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tored Data 12">
            <a:extLst>
              <a:ext uri="{FF2B5EF4-FFF2-40B4-BE49-F238E27FC236}">
                <a16:creationId xmlns:a16="http://schemas.microsoft.com/office/drawing/2014/main" id="{2BE6DA8B-7F5B-5F40-97A9-B8BEADEB4606}"/>
              </a:ext>
            </a:extLst>
          </p:cNvPr>
          <p:cNvSpPr/>
          <p:nvPr/>
        </p:nvSpPr>
        <p:spPr>
          <a:xfrm flipH="1">
            <a:off x="6090047" y="2287462"/>
            <a:ext cx="1061359" cy="357006"/>
          </a:xfrm>
          <a:prstGeom prst="flowChartOnlineStorag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tored Data 13">
            <a:extLst>
              <a:ext uri="{FF2B5EF4-FFF2-40B4-BE49-F238E27FC236}">
                <a16:creationId xmlns:a16="http://schemas.microsoft.com/office/drawing/2014/main" id="{15F744A6-ADE3-7D41-8877-5C3F67BA011D}"/>
              </a:ext>
            </a:extLst>
          </p:cNvPr>
          <p:cNvSpPr/>
          <p:nvPr/>
        </p:nvSpPr>
        <p:spPr>
          <a:xfrm flipH="1">
            <a:off x="4163056" y="2281794"/>
            <a:ext cx="965902" cy="381164"/>
          </a:xfrm>
          <a:prstGeom prst="flowChartOnlineStorage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tored Data 14">
            <a:extLst>
              <a:ext uri="{FF2B5EF4-FFF2-40B4-BE49-F238E27FC236}">
                <a16:creationId xmlns:a16="http://schemas.microsoft.com/office/drawing/2014/main" id="{93593838-30EA-0040-BCBF-65B82179A002}"/>
              </a:ext>
            </a:extLst>
          </p:cNvPr>
          <p:cNvSpPr/>
          <p:nvPr/>
        </p:nvSpPr>
        <p:spPr>
          <a:xfrm flipH="1">
            <a:off x="4944585" y="2279349"/>
            <a:ext cx="1119941" cy="376711"/>
          </a:xfrm>
          <a:prstGeom prst="flowChartOnlineStorag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3F5EB2B-DF05-944F-868A-38727806D1EF}"/>
              </a:ext>
            </a:extLst>
          </p:cNvPr>
          <p:cNvSpPr/>
          <p:nvPr/>
        </p:nvSpPr>
        <p:spPr>
          <a:xfrm>
            <a:off x="4814701" y="1914812"/>
            <a:ext cx="365760" cy="3657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44919E4-9AD3-214B-8EFF-E1224A2461A2}"/>
              </a:ext>
            </a:extLst>
          </p:cNvPr>
          <p:cNvSpPr/>
          <p:nvPr/>
        </p:nvSpPr>
        <p:spPr>
          <a:xfrm>
            <a:off x="4814701" y="2656060"/>
            <a:ext cx="365760" cy="3657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7EB19D0-E6E6-7B4E-ADC9-CF8FC972D0E0}"/>
              </a:ext>
            </a:extLst>
          </p:cNvPr>
          <p:cNvSpPr/>
          <p:nvPr/>
        </p:nvSpPr>
        <p:spPr>
          <a:xfrm>
            <a:off x="881145" y="1916034"/>
            <a:ext cx="1121652" cy="11057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spc="100" dirty="0"/>
              <a:t>CODE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00ECC71-D322-754E-A99A-2897C32C941A}"/>
              </a:ext>
            </a:extLst>
          </p:cNvPr>
          <p:cNvSpPr/>
          <p:nvPr/>
        </p:nvSpPr>
        <p:spPr>
          <a:xfrm>
            <a:off x="1949073" y="2265740"/>
            <a:ext cx="418989" cy="39680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6AFEDFB-A144-534E-B8E8-9585201AE9CD}"/>
              </a:ext>
            </a:extLst>
          </p:cNvPr>
          <p:cNvSpPr/>
          <p:nvPr/>
        </p:nvSpPr>
        <p:spPr>
          <a:xfrm>
            <a:off x="9472605" y="1918294"/>
            <a:ext cx="365760" cy="3657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F4EE7D6-8E47-E940-8974-EFD11D374F1C}"/>
              </a:ext>
            </a:extLst>
          </p:cNvPr>
          <p:cNvSpPr/>
          <p:nvPr/>
        </p:nvSpPr>
        <p:spPr>
          <a:xfrm>
            <a:off x="9472605" y="2657112"/>
            <a:ext cx="365760" cy="3657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392CB6E-8F3E-BE47-A7DC-3E7D18BAC0A6}"/>
              </a:ext>
            </a:extLst>
          </p:cNvPr>
          <p:cNvSpPr/>
          <p:nvPr/>
        </p:nvSpPr>
        <p:spPr>
          <a:xfrm>
            <a:off x="514885" y="1916034"/>
            <a:ext cx="36576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3D17CF1-9372-CF4C-A427-71FBD951BE08}"/>
              </a:ext>
            </a:extLst>
          </p:cNvPr>
          <p:cNvSpPr/>
          <p:nvPr/>
        </p:nvSpPr>
        <p:spPr>
          <a:xfrm>
            <a:off x="514884" y="2656060"/>
            <a:ext cx="36576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riangle 23">
            <a:extLst>
              <a:ext uri="{FF2B5EF4-FFF2-40B4-BE49-F238E27FC236}">
                <a16:creationId xmlns:a16="http://schemas.microsoft.com/office/drawing/2014/main" id="{14E3F03D-F472-834D-B08B-AE672DCCF491}"/>
              </a:ext>
            </a:extLst>
          </p:cNvPr>
          <p:cNvSpPr/>
          <p:nvPr/>
        </p:nvSpPr>
        <p:spPr>
          <a:xfrm rot="5400000">
            <a:off x="11421174" y="2295002"/>
            <a:ext cx="424282" cy="365760"/>
          </a:xfrm>
          <a:prstGeom prst="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id="{2A5C12B8-D718-9248-BB2E-4676E6D48E53}"/>
              </a:ext>
            </a:extLst>
          </p:cNvPr>
          <p:cNvSpPr/>
          <p:nvPr/>
        </p:nvSpPr>
        <p:spPr>
          <a:xfrm>
            <a:off x="2587093" y="2058122"/>
            <a:ext cx="2044962" cy="792969"/>
          </a:xfrm>
          <a:prstGeom prst="rightArrow">
            <a:avLst/>
          </a:prstGeom>
          <a:solidFill>
            <a:srgbClr val="BAC7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8B7607B-2CD4-DF41-8894-8F6E8FA6CB11}"/>
              </a:ext>
            </a:extLst>
          </p:cNvPr>
          <p:cNvSpPr txBox="1"/>
          <p:nvPr/>
        </p:nvSpPr>
        <p:spPr>
          <a:xfrm>
            <a:off x="2737879" y="2293216"/>
            <a:ext cx="1630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Code Modeling</a:t>
            </a:r>
          </a:p>
        </p:txBody>
      </p:sp>
      <p:sp>
        <p:nvSpPr>
          <p:cNvPr id="27" name="Stored Data 26">
            <a:extLst>
              <a:ext uri="{FF2B5EF4-FFF2-40B4-BE49-F238E27FC236}">
                <a16:creationId xmlns:a16="http://schemas.microsoft.com/office/drawing/2014/main" id="{119E0C3C-C07B-9046-8956-1EA8A51AEF7E}"/>
              </a:ext>
            </a:extLst>
          </p:cNvPr>
          <p:cNvSpPr/>
          <p:nvPr/>
        </p:nvSpPr>
        <p:spPr>
          <a:xfrm flipH="1">
            <a:off x="5677559" y="2276767"/>
            <a:ext cx="1119941" cy="376711"/>
          </a:xfrm>
          <a:prstGeom prst="flowChartOnlineStorag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E075D6E-4E67-414F-84EC-0C04AD721E70}"/>
              </a:ext>
            </a:extLst>
          </p:cNvPr>
          <p:cNvSpPr/>
          <p:nvPr/>
        </p:nvSpPr>
        <p:spPr>
          <a:xfrm>
            <a:off x="5176839" y="1916034"/>
            <a:ext cx="1662037" cy="110578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spc="100" dirty="0"/>
              <a:t>RUNTIME</a:t>
            </a:r>
          </a:p>
          <a:p>
            <a:pPr algn="ctr"/>
            <a:r>
              <a:rPr lang="en-US" b="1" spc="100" dirty="0"/>
              <a:t>FUNCTION</a:t>
            </a:r>
          </a:p>
        </p:txBody>
      </p:sp>
      <p:sp>
        <p:nvSpPr>
          <p:cNvPr id="29" name="Stored Data 28">
            <a:extLst>
              <a:ext uri="{FF2B5EF4-FFF2-40B4-BE49-F238E27FC236}">
                <a16:creationId xmlns:a16="http://schemas.microsoft.com/office/drawing/2014/main" id="{7FF3043D-9158-B942-8D46-1ED0FCC23ADF}"/>
              </a:ext>
            </a:extLst>
          </p:cNvPr>
          <p:cNvSpPr/>
          <p:nvPr/>
        </p:nvSpPr>
        <p:spPr>
          <a:xfrm flipH="1">
            <a:off x="6961995" y="2282492"/>
            <a:ext cx="1119941" cy="376711"/>
          </a:xfrm>
          <a:prstGeom prst="flowChartOnlineStorage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ight Arrow 29">
            <a:extLst>
              <a:ext uri="{FF2B5EF4-FFF2-40B4-BE49-F238E27FC236}">
                <a16:creationId xmlns:a16="http://schemas.microsoft.com/office/drawing/2014/main" id="{0E143A10-1B97-8946-8EF4-B7D09BB3C780}"/>
              </a:ext>
            </a:extLst>
          </p:cNvPr>
          <p:cNvSpPr/>
          <p:nvPr/>
        </p:nvSpPr>
        <p:spPr>
          <a:xfrm>
            <a:off x="7239672" y="2074362"/>
            <a:ext cx="2191558" cy="792969"/>
          </a:xfrm>
          <a:prstGeom prst="rightArrow">
            <a:avLst/>
          </a:prstGeom>
          <a:solidFill>
            <a:srgbClr val="BAC7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B080050-1A63-F44B-A8F1-E34303929316}"/>
              </a:ext>
            </a:extLst>
          </p:cNvPr>
          <p:cNvSpPr txBox="1"/>
          <p:nvPr/>
        </p:nvSpPr>
        <p:spPr>
          <a:xfrm>
            <a:off x="7251439" y="2293216"/>
            <a:ext cx="2096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Asymptotic Analysis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2F085B14-CBDD-FD4E-9F9E-4834B38B3793}"/>
              </a:ext>
            </a:extLst>
          </p:cNvPr>
          <p:cNvSpPr/>
          <p:nvPr/>
        </p:nvSpPr>
        <p:spPr>
          <a:xfrm>
            <a:off x="3041941" y="1349370"/>
            <a:ext cx="762636" cy="7626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Montserrat" pitchFamily="2" charset="77"/>
              </a:rPr>
              <a:t>1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784ABBDB-37D5-5F4C-83A6-A039145CED6E}"/>
              </a:ext>
            </a:extLst>
          </p:cNvPr>
          <p:cNvSpPr/>
          <p:nvPr/>
        </p:nvSpPr>
        <p:spPr>
          <a:xfrm>
            <a:off x="7814190" y="1343402"/>
            <a:ext cx="762636" cy="7626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Montserrat" pitchFamily="2" charset="77"/>
              </a:rPr>
              <a:t>2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1F5432A-CA7F-F445-826B-6ADCF9CAD779}"/>
              </a:ext>
            </a:extLst>
          </p:cNvPr>
          <p:cNvSpPr txBox="1"/>
          <p:nvPr/>
        </p:nvSpPr>
        <p:spPr>
          <a:xfrm>
            <a:off x="473069" y="3099639"/>
            <a:ext cx="266932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for (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= 0;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&lt; n;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++) {</a:t>
            </a: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a[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] = 1;</a:t>
            </a: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b[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] = 2;</a:t>
            </a: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77F9318-64D0-784C-B4F8-6D0224BE7540}"/>
              </a:ext>
            </a:extLst>
          </p:cNvPr>
          <p:cNvSpPr txBox="1"/>
          <p:nvPr/>
        </p:nvSpPr>
        <p:spPr>
          <a:xfrm>
            <a:off x="10242165" y="3110906"/>
            <a:ext cx="7360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O(n)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DD54CB0-9982-F443-8EDB-017FFE203D2A}"/>
              </a:ext>
            </a:extLst>
          </p:cNvPr>
          <p:cNvSpPr txBox="1"/>
          <p:nvPr/>
        </p:nvSpPr>
        <p:spPr>
          <a:xfrm>
            <a:off x="5673869" y="3110906"/>
            <a:ext cx="12362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f(n) = 2n</a:t>
            </a:r>
          </a:p>
        </p:txBody>
      </p:sp>
      <p:sp>
        <p:nvSpPr>
          <p:cNvPr id="37" name="L-Shape 36">
            <a:extLst>
              <a:ext uri="{FF2B5EF4-FFF2-40B4-BE49-F238E27FC236}">
                <a16:creationId xmlns:a16="http://schemas.microsoft.com/office/drawing/2014/main" id="{8BCCE2B8-69C1-604F-B118-44247E9FE795}"/>
              </a:ext>
            </a:extLst>
          </p:cNvPr>
          <p:cNvSpPr/>
          <p:nvPr/>
        </p:nvSpPr>
        <p:spPr>
          <a:xfrm rot="18900000">
            <a:off x="4163092" y="1156247"/>
            <a:ext cx="757925" cy="380604"/>
          </a:xfrm>
          <a:prstGeom prst="corner">
            <a:avLst>
              <a:gd name="adj1" fmla="val 32312"/>
              <a:gd name="adj2" fmla="val 36394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6993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60585D-98CA-8D40-846A-A84CBF4ED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a Big-Oh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07A671-4463-294F-9176-08FF34EF442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2852495"/>
                <a:ext cx="6791794" cy="3648559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We have an expression for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. How do we get the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()</m:t>
                    </m:r>
                  </m:oMath>
                </a14:m>
                <a:r>
                  <a:rPr lang="en-US" dirty="0"/>
                  <a:t> that we’ve been talking about?</a:t>
                </a:r>
              </a:p>
              <a:p>
                <a:pPr marL="0" indent="0">
                  <a:buNone/>
                </a:pPr>
                <a:r>
                  <a:rPr lang="en-US" dirty="0"/>
                  <a:t>1. Find the “dominating term” and delete all others. </a:t>
                </a:r>
              </a:p>
              <a:p>
                <a:pPr lvl="1"/>
                <a:r>
                  <a:rPr lang="en-US" dirty="0"/>
                  <a:t>The “dominating” term is the one that is largest as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gets bigger. In this class, often the largest power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r>
                  <a:rPr lang="en-US" dirty="0"/>
                  <a:t>2. Remove any constant factors.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07A671-4463-294F-9176-08FF34EF442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852495"/>
                <a:ext cx="6791794" cy="3648559"/>
              </a:xfrm>
              <a:blipFill>
                <a:blip r:embed="rId3"/>
                <a:stretch>
                  <a:fillRect l="-1679" t="-3819" r="-14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767B376-A9BC-344A-9C44-50413DB26982}"/>
              </a:ext>
            </a:extLst>
          </p:cNvPr>
          <p:cNvSpPr txBox="1">
            <a:spLocks/>
          </p:cNvSpPr>
          <p:nvPr/>
        </p:nvSpPr>
        <p:spPr>
          <a:xfrm>
            <a:off x="8192308" y="4162771"/>
            <a:ext cx="3424003" cy="24347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System Font Regular"/>
              <a:buChar char="-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System Font Regular"/>
              <a:buChar char="-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System Font Regular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System Font Regular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= 9n</a:t>
            </a:r>
            <a:r>
              <a:rPr lang="en-US" baseline="30000" dirty="0"/>
              <a:t>2</a:t>
            </a:r>
            <a:r>
              <a:rPr lang="en-US" dirty="0"/>
              <a:t> + 3n + 3</a:t>
            </a:r>
          </a:p>
          <a:p>
            <a:pPr marL="0" indent="0" algn="ctr">
              <a:buNone/>
            </a:pPr>
            <a:r>
              <a:rPr lang="en-US" dirty="0"/>
              <a:t>≈ 9n</a:t>
            </a:r>
            <a:r>
              <a:rPr lang="en-US" baseline="30000" dirty="0"/>
              <a:t>2</a:t>
            </a:r>
          </a:p>
          <a:p>
            <a:pPr marL="0" indent="0" algn="ctr">
              <a:buNone/>
            </a:pPr>
            <a:r>
              <a:rPr lang="en-US" dirty="0"/>
              <a:t>≈ n</a:t>
            </a:r>
            <a:r>
              <a:rPr lang="en-US" baseline="30000" dirty="0"/>
              <a:t>2</a:t>
            </a:r>
          </a:p>
          <a:p>
            <a:pPr marL="0" indent="0" algn="ctr">
              <a:buNone/>
            </a:pPr>
            <a:endParaRPr lang="en-US" baseline="30000" dirty="0"/>
          </a:p>
          <a:p>
            <a:pPr marL="0" indent="0" algn="ctr">
              <a:buNone/>
            </a:pPr>
            <a:r>
              <a:rPr lang="en-US" dirty="0"/>
              <a:t>f(n) is O(n</a:t>
            </a:r>
            <a:r>
              <a:rPr lang="en-US" baseline="30000" dirty="0"/>
              <a:t>2</a:t>
            </a:r>
            <a:r>
              <a:rPr lang="en-US" dirty="0"/>
              <a:t>)</a:t>
            </a:r>
          </a:p>
          <a:p>
            <a:pPr marL="0" indent="0" algn="ctr">
              <a:buNone/>
            </a:pP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46E9CA4-CC43-494C-A378-4C1336911DFE}"/>
              </a:ext>
            </a:extLst>
          </p:cNvPr>
          <p:cNvSpPr/>
          <p:nvPr/>
        </p:nvSpPr>
        <p:spPr>
          <a:xfrm>
            <a:off x="8454821" y="2853567"/>
            <a:ext cx="2898979" cy="11508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f(n) = (9n+3)n + 3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883085-F741-374F-8DA9-C66F6397DF1B}"/>
              </a:ext>
            </a:extLst>
          </p:cNvPr>
          <p:cNvSpPr/>
          <p:nvPr/>
        </p:nvSpPr>
        <p:spPr>
          <a:xfrm>
            <a:off x="8517798" y="1377539"/>
            <a:ext cx="1700153" cy="110578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spc="100" dirty="0"/>
              <a:t>COMPLEXITY</a:t>
            </a:r>
          </a:p>
          <a:p>
            <a:pPr algn="ctr"/>
            <a:r>
              <a:rPr lang="en-US" b="1" spc="100" dirty="0"/>
              <a:t>CLASS</a:t>
            </a:r>
            <a:endParaRPr lang="en-US" dirty="0"/>
          </a:p>
        </p:txBody>
      </p:sp>
      <p:sp>
        <p:nvSpPr>
          <p:cNvPr id="7" name="Collate 6">
            <a:extLst>
              <a:ext uri="{FF2B5EF4-FFF2-40B4-BE49-F238E27FC236}">
                <a16:creationId xmlns:a16="http://schemas.microsoft.com/office/drawing/2014/main" id="{9F742820-387F-7341-8D90-6602FD64C411}"/>
              </a:ext>
            </a:extLst>
          </p:cNvPr>
          <p:cNvSpPr/>
          <p:nvPr/>
        </p:nvSpPr>
        <p:spPr>
          <a:xfrm>
            <a:off x="8240267" y="1738272"/>
            <a:ext cx="532515" cy="385780"/>
          </a:xfrm>
          <a:prstGeom prst="flowChartCollat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Triangle 7">
            <a:extLst>
              <a:ext uri="{FF2B5EF4-FFF2-40B4-BE49-F238E27FC236}">
                <a16:creationId xmlns:a16="http://schemas.microsoft.com/office/drawing/2014/main" id="{BF65225A-C914-AD41-9A01-1BBA9A881858}"/>
              </a:ext>
            </a:extLst>
          </p:cNvPr>
          <p:cNvSpPr/>
          <p:nvPr/>
        </p:nvSpPr>
        <p:spPr>
          <a:xfrm rot="5400000">
            <a:off x="7436116" y="1789157"/>
            <a:ext cx="385780" cy="284010"/>
          </a:xfrm>
          <a:prstGeom prst="triangle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E59E14E-3DE2-4D4B-BAD7-DDB0CDED8A39}"/>
              </a:ext>
            </a:extLst>
          </p:cNvPr>
          <p:cNvSpPr/>
          <p:nvPr/>
        </p:nvSpPr>
        <p:spPr>
          <a:xfrm>
            <a:off x="4458802" y="1377539"/>
            <a:ext cx="365760" cy="36576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36E1D80-494C-9647-A1D1-C1E4A4FB1596}"/>
              </a:ext>
            </a:extLst>
          </p:cNvPr>
          <p:cNvSpPr/>
          <p:nvPr/>
        </p:nvSpPr>
        <p:spPr>
          <a:xfrm>
            <a:off x="4458802" y="2117565"/>
            <a:ext cx="365760" cy="36576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3CBFF04-69EA-E14B-9FE0-42A9E968D75C}"/>
              </a:ext>
            </a:extLst>
          </p:cNvPr>
          <p:cNvSpPr/>
          <p:nvPr/>
        </p:nvSpPr>
        <p:spPr>
          <a:xfrm>
            <a:off x="4824562" y="1377539"/>
            <a:ext cx="2668772" cy="110578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tored Data 11">
            <a:extLst>
              <a:ext uri="{FF2B5EF4-FFF2-40B4-BE49-F238E27FC236}">
                <a16:creationId xmlns:a16="http://schemas.microsoft.com/office/drawing/2014/main" id="{C0362C60-8731-D44D-8E71-3D2C036DF16E}"/>
              </a:ext>
            </a:extLst>
          </p:cNvPr>
          <p:cNvSpPr/>
          <p:nvPr/>
        </p:nvSpPr>
        <p:spPr>
          <a:xfrm flipH="1">
            <a:off x="2968461" y="1748967"/>
            <a:ext cx="1061359" cy="357006"/>
          </a:xfrm>
          <a:prstGeom prst="flowChartOnlineStorag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tored Data 12">
            <a:extLst>
              <a:ext uri="{FF2B5EF4-FFF2-40B4-BE49-F238E27FC236}">
                <a16:creationId xmlns:a16="http://schemas.microsoft.com/office/drawing/2014/main" id="{36A6CE75-4270-BD47-B590-CDA1CB42A2C2}"/>
              </a:ext>
            </a:extLst>
          </p:cNvPr>
          <p:cNvSpPr/>
          <p:nvPr/>
        </p:nvSpPr>
        <p:spPr>
          <a:xfrm flipH="1">
            <a:off x="1822999" y="1740854"/>
            <a:ext cx="1119941" cy="376711"/>
          </a:xfrm>
          <a:prstGeom prst="flowChartOnlineStorag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EBE9AFA-B765-444D-9CAD-CADE6F67A650}"/>
              </a:ext>
            </a:extLst>
          </p:cNvPr>
          <p:cNvSpPr/>
          <p:nvPr/>
        </p:nvSpPr>
        <p:spPr>
          <a:xfrm>
            <a:off x="1693115" y="1376317"/>
            <a:ext cx="365760" cy="3657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8BC314B-D068-D440-BDD9-3693871B87B8}"/>
              </a:ext>
            </a:extLst>
          </p:cNvPr>
          <p:cNvSpPr/>
          <p:nvPr/>
        </p:nvSpPr>
        <p:spPr>
          <a:xfrm>
            <a:off x="1693115" y="2117565"/>
            <a:ext cx="365760" cy="3657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6C233C9-DFAD-CD4E-951E-E1BF7C6E67CA}"/>
              </a:ext>
            </a:extLst>
          </p:cNvPr>
          <p:cNvSpPr/>
          <p:nvPr/>
        </p:nvSpPr>
        <p:spPr>
          <a:xfrm>
            <a:off x="8240121" y="1379799"/>
            <a:ext cx="365760" cy="3657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ADC67AA-B6AE-2049-9D8D-BBBA96E527BF}"/>
              </a:ext>
            </a:extLst>
          </p:cNvPr>
          <p:cNvSpPr/>
          <p:nvPr/>
        </p:nvSpPr>
        <p:spPr>
          <a:xfrm>
            <a:off x="8240121" y="2118617"/>
            <a:ext cx="365760" cy="3657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riangle 17">
            <a:extLst>
              <a:ext uri="{FF2B5EF4-FFF2-40B4-BE49-F238E27FC236}">
                <a16:creationId xmlns:a16="http://schemas.microsoft.com/office/drawing/2014/main" id="{AB111240-DA4C-A146-9B33-1883E4F005FA}"/>
              </a:ext>
            </a:extLst>
          </p:cNvPr>
          <p:cNvSpPr/>
          <p:nvPr/>
        </p:nvSpPr>
        <p:spPr>
          <a:xfrm rot="5400000">
            <a:off x="10188690" y="1756507"/>
            <a:ext cx="424282" cy="365760"/>
          </a:xfrm>
          <a:prstGeom prst="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85DAC2E-FC34-F44B-8FAA-457291A3484A}"/>
              </a:ext>
            </a:extLst>
          </p:cNvPr>
          <p:cNvSpPr/>
          <p:nvPr/>
        </p:nvSpPr>
        <p:spPr>
          <a:xfrm>
            <a:off x="2055253" y="1377539"/>
            <a:ext cx="1662037" cy="110578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spc="100" dirty="0"/>
              <a:t>RUNTIME</a:t>
            </a:r>
          </a:p>
          <a:p>
            <a:pPr algn="ctr"/>
            <a:r>
              <a:rPr lang="en-US" b="1" spc="100" dirty="0"/>
              <a:t>FUNCTION</a:t>
            </a:r>
          </a:p>
        </p:txBody>
      </p:sp>
      <p:sp>
        <p:nvSpPr>
          <p:cNvPr id="21" name="Stored Data 20">
            <a:extLst>
              <a:ext uri="{FF2B5EF4-FFF2-40B4-BE49-F238E27FC236}">
                <a16:creationId xmlns:a16="http://schemas.microsoft.com/office/drawing/2014/main" id="{9B087F54-2FF2-F442-8E51-95C3FAC39864}"/>
              </a:ext>
            </a:extLst>
          </p:cNvPr>
          <p:cNvSpPr/>
          <p:nvPr/>
        </p:nvSpPr>
        <p:spPr>
          <a:xfrm flipH="1">
            <a:off x="4600400" y="1743572"/>
            <a:ext cx="1119941" cy="376711"/>
          </a:xfrm>
          <a:prstGeom prst="flowChartOnlineStorage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879C9B13-07AA-B447-A696-777458C6D244}"/>
              </a:ext>
            </a:extLst>
          </p:cNvPr>
          <p:cNvSpPr/>
          <p:nvPr/>
        </p:nvSpPr>
        <p:spPr>
          <a:xfrm>
            <a:off x="5260401" y="1535867"/>
            <a:ext cx="2191558" cy="792969"/>
          </a:xfrm>
          <a:prstGeom prst="rightArrow">
            <a:avLst/>
          </a:prstGeom>
          <a:solidFill>
            <a:srgbClr val="BAC7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BC7FBA9-DB06-0A40-9C18-F69955A977CC}"/>
              </a:ext>
            </a:extLst>
          </p:cNvPr>
          <p:cNvSpPr txBox="1"/>
          <p:nvPr/>
        </p:nvSpPr>
        <p:spPr>
          <a:xfrm>
            <a:off x="5272168" y="1754721"/>
            <a:ext cx="2096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Asymptotic Analysis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AC7E393-66D1-2744-A706-01CC5C18D61E}"/>
              </a:ext>
            </a:extLst>
          </p:cNvPr>
          <p:cNvSpPr/>
          <p:nvPr/>
        </p:nvSpPr>
        <p:spPr>
          <a:xfrm>
            <a:off x="5834919" y="804907"/>
            <a:ext cx="762636" cy="7626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Montserrat" pitchFamily="2" charset="77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054428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1E86B-F1C4-8F4F-A993-9A0C45530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Is it okay to throw away all that info?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75FE1B-F936-4B4F-A2AE-D8550260D4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1601"/>
            <a:ext cx="10515600" cy="4014172"/>
          </a:xfrm>
        </p:spPr>
        <p:txBody>
          <a:bodyPr/>
          <a:lstStyle/>
          <a:p>
            <a:r>
              <a:rPr lang="en-US" dirty="0"/>
              <a:t>Big-Oh is like the “significant digits” of computer science</a:t>
            </a:r>
          </a:p>
          <a:p>
            <a:r>
              <a:rPr lang="en-US" b="1" dirty="0">
                <a:solidFill>
                  <a:schemeClr val="accent3"/>
                </a:solidFill>
              </a:rPr>
              <a:t>Asymptotic Analysis</a:t>
            </a:r>
            <a:r>
              <a:rPr lang="en-US" dirty="0"/>
              <a:t>: Analysis of function behavior as its input approaches infinity</a:t>
            </a:r>
          </a:p>
          <a:p>
            <a:pPr lvl="1"/>
            <a:r>
              <a:rPr lang="en-US" dirty="0"/>
              <a:t>We only care about what happens when n approaches infinity</a:t>
            </a:r>
          </a:p>
          <a:p>
            <a:pPr lvl="1"/>
            <a:r>
              <a:rPr lang="en-US" dirty="0"/>
              <a:t>For small inputs, doesn’t really matter: all code is “fast enough”</a:t>
            </a:r>
          </a:p>
          <a:p>
            <a:pPr lvl="1"/>
            <a:r>
              <a:rPr lang="en-US" dirty="0"/>
              <a:t>Since we’re dealing with infinity, constants and lower-order terms don’t meaningfully add to the final result. The highest-order term is what drives growth!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B207521-0A8E-9548-9F41-863D6A86ED85}"/>
              </a:ext>
            </a:extLst>
          </p:cNvPr>
          <p:cNvSpPr txBox="1"/>
          <p:nvPr/>
        </p:nvSpPr>
        <p:spPr>
          <a:xfrm>
            <a:off x="1614169" y="5385772"/>
            <a:ext cx="426251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Simple</a:t>
            </a:r>
          </a:p>
          <a:p>
            <a:r>
              <a:rPr lang="en-US" dirty="0"/>
              <a:t>We don’t care about tiny differences in implementation, want the big picture result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185F0D-B564-C948-BDBA-2617A54900EA}"/>
              </a:ext>
            </a:extLst>
          </p:cNvPr>
          <p:cNvSpPr txBox="1"/>
          <p:nvPr/>
        </p:nvSpPr>
        <p:spPr>
          <a:xfrm>
            <a:off x="7634068" y="5385772"/>
            <a:ext cx="426251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Decisive</a:t>
            </a:r>
          </a:p>
          <a:p>
            <a:r>
              <a:rPr lang="en-US" dirty="0"/>
              <a:t>Produce a clear comparison indicating which code takes “longer”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3F8B7D3-325D-CD45-ACBA-78BB681D0968}"/>
              </a:ext>
            </a:extLst>
          </p:cNvPr>
          <p:cNvSpPr/>
          <p:nvPr/>
        </p:nvSpPr>
        <p:spPr>
          <a:xfrm>
            <a:off x="632749" y="5512285"/>
            <a:ext cx="762636" cy="7626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Montserrat" pitchFamily="2" charset="77"/>
              </a:rPr>
              <a:t>A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02E3DB9-EC5C-8941-8D97-A8B8F3577177}"/>
              </a:ext>
            </a:extLst>
          </p:cNvPr>
          <p:cNvSpPr/>
          <p:nvPr/>
        </p:nvSpPr>
        <p:spPr>
          <a:xfrm>
            <a:off x="6652648" y="5536257"/>
            <a:ext cx="762636" cy="7626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Montserrat" pitchFamily="2" charset="77"/>
              </a:rPr>
              <a:t>C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EC03333-DC63-5A44-A137-79B70D64D41C}"/>
              </a:ext>
            </a:extLst>
          </p:cNvPr>
          <p:cNvSpPr txBox="1"/>
          <p:nvPr/>
        </p:nvSpPr>
        <p:spPr>
          <a:xfrm>
            <a:off x="515566" y="5016439"/>
            <a:ext cx="2197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Remember our goals:</a:t>
            </a:r>
          </a:p>
        </p:txBody>
      </p:sp>
    </p:spTree>
    <p:extLst>
      <p:ext uri="{BB962C8B-B14F-4D97-AF65-F5344CB8AC3E}">
        <p14:creationId xmlns:p14="http://schemas.microsoft.com/office/powerpoint/2010/main" val="1534453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 animBg="1"/>
      <p:bldP spid="11" grpId="0" animBg="1"/>
      <p:bldP spid="1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A5D68DD-E447-974A-902A-4490246A27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A89389-3832-2A47-B93D-363CBD8BCE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1601"/>
            <a:ext cx="10515600" cy="5172074"/>
          </a:xfrm>
        </p:spPr>
        <p:txBody>
          <a:bodyPr>
            <a:normAutofit/>
          </a:bodyPr>
          <a:lstStyle/>
          <a:p>
            <a:r>
              <a:rPr lang="en-US" dirty="0"/>
              <a:t>Project 0 (CSE 143 Review) due Wednesday 7/1 11:59pm</a:t>
            </a:r>
          </a:p>
          <a:p>
            <a:r>
              <a:rPr lang="en-US" dirty="0"/>
              <a:t>Project 1 (Deques) comes out the same day</a:t>
            </a:r>
          </a:p>
          <a:p>
            <a:pPr lvl="1"/>
            <a:r>
              <a:rPr lang="en-US" dirty="0"/>
              <a:t>Partner sign-up form due Tuesday 6/30 11:59pm</a:t>
            </a:r>
          </a:p>
          <a:p>
            <a:pPr lvl="1"/>
            <a:r>
              <a:rPr lang="en-US" dirty="0"/>
              <a:t>Three options for projects:</a:t>
            </a:r>
          </a:p>
          <a:p>
            <a:pPr lvl="2"/>
            <a:r>
              <a:rPr lang="en-US" b="1" dirty="0"/>
              <a:t>Choose a partner </a:t>
            </a:r>
            <a:r>
              <a:rPr lang="en-US" dirty="0"/>
              <a:t>– someone you know or meet in the class</a:t>
            </a:r>
          </a:p>
          <a:p>
            <a:pPr lvl="2"/>
            <a:r>
              <a:rPr lang="en-US" b="1" dirty="0"/>
              <a:t>Join the partner pool </a:t>
            </a:r>
            <a:r>
              <a:rPr lang="en-US" dirty="0"/>
              <a:t>– we’ll assign you a partner (default)</a:t>
            </a:r>
          </a:p>
          <a:p>
            <a:pPr lvl="2"/>
            <a:r>
              <a:rPr lang="en-US" b="1" dirty="0" err="1"/>
              <a:t>Opt</a:t>
            </a:r>
            <a:r>
              <a:rPr lang="en-US" b="1" dirty="0"/>
              <a:t> to work alone </a:t>
            </a:r>
            <a:r>
              <a:rPr lang="en-US" dirty="0"/>
              <a:t>– not recommended, but available</a:t>
            </a:r>
          </a:p>
          <a:p>
            <a:r>
              <a:rPr lang="en-US" dirty="0"/>
              <a:t>Friday (July 3</a:t>
            </a:r>
            <a:r>
              <a:rPr lang="en-US" baseline="30000" dirty="0"/>
              <a:t>rd</a:t>
            </a:r>
            <a:r>
              <a:rPr lang="en-US" dirty="0"/>
              <a:t>) is a holiday: Independence Day (observed)</a:t>
            </a:r>
          </a:p>
          <a:p>
            <a:pPr lvl="1"/>
            <a:r>
              <a:rPr lang="en-US" dirty="0"/>
              <a:t>No lecture</a:t>
            </a:r>
          </a:p>
          <a:p>
            <a:r>
              <a:rPr lang="en-US" dirty="0"/>
              <a:t>Exercise 1 (written, individual) released Friday</a:t>
            </a:r>
          </a:p>
        </p:txBody>
      </p:sp>
    </p:spTree>
    <p:extLst>
      <p:ext uri="{BB962C8B-B14F-4D97-AF65-F5344CB8AC3E}">
        <p14:creationId xmlns:p14="http://schemas.microsoft.com/office/powerpoint/2010/main" val="42345967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AF411-53A5-7840-8CBD-1B8292B47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 seriously, this is really okay?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90834C-B9C5-AD44-B2B2-33A99F9095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482" y="2889074"/>
            <a:ext cx="4511690" cy="2094619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2C74060-A693-E441-AD2C-4044C599C3D6}"/>
              </a:ext>
            </a:extLst>
          </p:cNvPr>
          <p:cNvCxnSpPr>
            <a:cxnSpLocks/>
          </p:cNvCxnSpPr>
          <p:nvPr/>
        </p:nvCxnSpPr>
        <p:spPr>
          <a:xfrm flipV="1">
            <a:off x="466562" y="2961113"/>
            <a:ext cx="4382773" cy="1823203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B9F8E7D-8702-E146-BD7A-E0CA555E584E}"/>
              </a:ext>
            </a:extLst>
          </p:cNvPr>
          <p:cNvCxnSpPr>
            <a:cxnSpLocks/>
          </p:cNvCxnSpPr>
          <p:nvPr/>
        </p:nvCxnSpPr>
        <p:spPr>
          <a:xfrm flipV="1">
            <a:off x="445366" y="2994986"/>
            <a:ext cx="4382773" cy="1823203"/>
          </a:xfrm>
          <a:prstGeom prst="line">
            <a:avLst/>
          </a:prstGeom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133C772-89A7-E742-B077-F9FD8BBA728E}"/>
              </a:ext>
            </a:extLst>
          </p:cNvPr>
          <p:cNvCxnSpPr>
            <a:cxnSpLocks/>
          </p:cNvCxnSpPr>
          <p:nvPr/>
        </p:nvCxnSpPr>
        <p:spPr>
          <a:xfrm flipV="1">
            <a:off x="466562" y="3137592"/>
            <a:ext cx="4434974" cy="1698870"/>
          </a:xfrm>
          <a:prstGeom prst="line">
            <a:avLst/>
          </a:prstGeom>
          <a:ln w="762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231A6D6-D470-7A48-A3B1-78F259A86A1C}"/>
              </a:ext>
            </a:extLst>
          </p:cNvPr>
          <p:cNvCxnSpPr>
            <a:cxnSpLocks/>
          </p:cNvCxnSpPr>
          <p:nvPr/>
        </p:nvCxnSpPr>
        <p:spPr>
          <a:xfrm flipV="1">
            <a:off x="466562" y="2735278"/>
            <a:ext cx="4301892" cy="1823202"/>
          </a:xfrm>
          <a:prstGeom prst="line">
            <a:avLst/>
          </a:prstGeom>
          <a:ln w="76200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F8A053B-3C6C-0D48-B022-6CD9B5418728}"/>
              </a:ext>
            </a:extLst>
          </p:cNvPr>
          <p:cNvCxnSpPr>
            <a:cxnSpLocks/>
          </p:cNvCxnSpPr>
          <p:nvPr/>
        </p:nvCxnSpPr>
        <p:spPr>
          <a:xfrm>
            <a:off x="482529" y="4222634"/>
            <a:ext cx="4366350" cy="1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5829CB3-9E2D-D94D-A95D-95EE2F44ECF2}"/>
              </a:ext>
            </a:extLst>
          </p:cNvPr>
          <p:cNvCxnSpPr>
            <a:cxnSpLocks/>
          </p:cNvCxnSpPr>
          <p:nvPr/>
        </p:nvCxnSpPr>
        <p:spPr>
          <a:xfrm>
            <a:off x="466562" y="4459701"/>
            <a:ext cx="4366350" cy="1"/>
          </a:xfrm>
          <a:prstGeom prst="line">
            <a:avLst/>
          </a:prstGeom>
          <a:ln w="762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3B59DFC-C791-B940-902F-6778F7F0F8DA}"/>
              </a:ext>
            </a:extLst>
          </p:cNvPr>
          <p:cNvCxnSpPr>
            <a:cxnSpLocks/>
          </p:cNvCxnSpPr>
          <p:nvPr/>
        </p:nvCxnSpPr>
        <p:spPr>
          <a:xfrm>
            <a:off x="615965" y="4599359"/>
            <a:ext cx="4366350" cy="1"/>
          </a:xfrm>
          <a:prstGeom prst="line">
            <a:avLst/>
          </a:prstGeom>
          <a:ln w="762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Freeform 21">
            <a:extLst>
              <a:ext uri="{FF2B5EF4-FFF2-40B4-BE49-F238E27FC236}">
                <a16:creationId xmlns:a16="http://schemas.microsoft.com/office/drawing/2014/main" id="{8B514126-2CE8-B342-8404-37EE316070C9}"/>
              </a:ext>
            </a:extLst>
          </p:cNvPr>
          <p:cNvSpPr/>
          <p:nvPr/>
        </p:nvSpPr>
        <p:spPr>
          <a:xfrm>
            <a:off x="535186" y="2584275"/>
            <a:ext cx="2771364" cy="2096039"/>
          </a:xfrm>
          <a:custGeom>
            <a:avLst/>
            <a:gdLst>
              <a:gd name="connsiteX0" fmla="*/ 0 w 2832100"/>
              <a:gd name="connsiteY0" fmla="*/ 1409700 h 1409700"/>
              <a:gd name="connsiteX1" fmla="*/ 1638300 w 2832100"/>
              <a:gd name="connsiteY1" fmla="*/ 939800 h 1409700"/>
              <a:gd name="connsiteX2" fmla="*/ 2832100 w 2832100"/>
              <a:gd name="connsiteY2" fmla="*/ 0 h 1409700"/>
              <a:gd name="connsiteX3" fmla="*/ 2832100 w 2832100"/>
              <a:gd name="connsiteY3" fmla="*/ 0 h 1409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2100" h="1409700">
                <a:moveTo>
                  <a:pt x="0" y="1409700"/>
                </a:moveTo>
                <a:cubicBezTo>
                  <a:pt x="583141" y="1292225"/>
                  <a:pt x="1166283" y="1174750"/>
                  <a:pt x="1638300" y="939800"/>
                </a:cubicBezTo>
                <a:cubicBezTo>
                  <a:pt x="2110317" y="704850"/>
                  <a:pt x="2832100" y="0"/>
                  <a:pt x="2832100" y="0"/>
                </a:cubicBezTo>
                <a:lnTo>
                  <a:pt x="2832100" y="0"/>
                </a:lnTo>
              </a:path>
            </a:pathLst>
          </a:custGeom>
          <a:noFill/>
          <a:ln w="7620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9DC5D9CD-71BA-8243-86D0-30AE27A421AA}"/>
              </a:ext>
            </a:extLst>
          </p:cNvPr>
          <p:cNvSpPr/>
          <p:nvPr/>
        </p:nvSpPr>
        <p:spPr>
          <a:xfrm>
            <a:off x="487288" y="2584275"/>
            <a:ext cx="2586992" cy="2172997"/>
          </a:xfrm>
          <a:custGeom>
            <a:avLst/>
            <a:gdLst>
              <a:gd name="connsiteX0" fmla="*/ 0 w 2832100"/>
              <a:gd name="connsiteY0" fmla="*/ 1409700 h 1409700"/>
              <a:gd name="connsiteX1" fmla="*/ 1638300 w 2832100"/>
              <a:gd name="connsiteY1" fmla="*/ 939800 h 1409700"/>
              <a:gd name="connsiteX2" fmla="*/ 2832100 w 2832100"/>
              <a:gd name="connsiteY2" fmla="*/ 0 h 1409700"/>
              <a:gd name="connsiteX3" fmla="*/ 2832100 w 2832100"/>
              <a:gd name="connsiteY3" fmla="*/ 0 h 1409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2100" h="1409700">
                <a:moveTo>
                  <a:pt x="0" y="1409700"/>
                </a:moveTo>
                <a:cubicBezTo>
                  <a:pt x="583141" y="1292225"/>
                  <a:pt x="1166283" y="1174750"/>
                  <a:pt x="1638300" y="939800"/>
                </a:cubicBezTo>
                <a:cubicBezTo>
                  <a:pt x="2110317" y="704850"/>
                  <a:pt x="2832100" y="0"/>
                  <a:pt x="2832100" y="0"/>
                </a:cubicBezTo>
                <a:lnTo>
                  <a:pt x="2832100" y="0"/>
                </a:lnTo>
              </a:path>
            </a:pathLst>
          </a:custGeom>
          <a:noFill/>
          <a:ln w="762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Freeform 23">
            <a:extLst>
              <a:ext uri="{FF2B5EF4-FFF2-40B4-BE49-F238E27FC236}">
                <a16:creationId xmlns:a16="http://schemas.microsoft.com/office/drawing/2014/main" id="{1CBB01C9-7AFC-9847-A6D7-B807B36FAA4F}"/>
              </a:ext>
            </a:extLst>
          </p:cNvPr>
          <p:cNvSpPr/>
          <p:nvPr/>
        </p:nvSpPr>
        <p:spPr>
          <a:xfrm>
            <a:off x="519220" y="2584276"/>
            <a:ext cx="2848200" cy="2154112"/>
          </a:xfrm>
          <a:custGeom>
            <a:avLst/>
            <a:gdLst>
              <a:gd name="connsiteX0" fmla="*/ 0 w 2832100"/>
              <a:gd name="connsiteY0" fmla="*/ 1409700 h 1409700"/>
              <a:gd name="connsiteX1" fmla="*/ 1638300 w 2832100"/>
              <a:gd name="connsiteY1" fmla="*/ 939800 h 1409700"/>
              <a:gd name="connsiteX2" fmla="*/ 2832100 w 2832100"/>
              <a:gd name="connsiteY2" fmla="*/ 0 h 1409700"/>
              <a:gd name="connsiteX3" fmla="*/ 2832100 w 2832100"/>
              <a:gd name="connsiteY3" fmla="*/ 0 h 1409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2100" h="1409700">
                <a:moveTo>
                  <a:pt x="0" y="1409700"/>
                </a:moveTo>
                <a:cubicBezTo>
                  <a:pt x="583141" y="1292225"/>
                  <a:pt x="1166283" y="1174750"/>
                  <a:pt x="1638300" y="939800"/>
                </a:cubicBezTo>
                <a:cubicBezTo>
                  <a:pt x="2110317" y="704850"/>
                  <a:pt x="2832100" y="0"/>
                  <a:pt x="2832100" y="0"/>
                </a:cubicBezTo>
                <a:lnTo>
                  <a:pt x="2832100" y="0"/>
                </a:lnTo>
              </a:path>
            </a:pathLst>
          </a:custGeom>
          <a:noFill/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76B664E9-5538-3F43-99D0-15DE16837799}"/>
              </a:ext>
            </a:extLst>
          </p:cNvPr>
          <p:cNvSpPr/>
          <p:nvPr/>
        </p:nvSpPr>
        <p:spPr>
          <a:xfrm>
            <a:off x="569971" y="2431875"/>
            <a:ext cx="2387714" cy="2203453"/>
          </a:xfrm>
          <a:custGeom>
            <a:avLst/>
            <a:gdLst>
              <a:gd name="connsiteX0" fmla="*/ 0 w 2832100"/>
              <a:gd name="connsiteY0" fmla="*/ 1409700 h 1409700"/>
              <a:gd name="connsiteX1" fmla="*/ 1638300 w 2832100"/>
              <a:gd name="connsiteY1" fmla="*/ 939800 h 1409700"/>
              <a:gd name="connsiteX2" fmla="*/ 2832100 w 2832100"/>
              <a:gd name="connsiteY2" fmla="*/ 0 h 1409700"/>
              <a:gd name="connsiteX3" fmla="*/ 2832100 w 2832100"/>
              <a:gd name="connsiteY3" fmla="*/ 0 h 1409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2100" h="1409700">
                <a:moveTo>
                  <a:pt x="0" y="1409700"/>
                </a:moveTo>
                <a:cubicBezTo>
                  <a:pt x="583141" y="1292225"/>
                  <a:pt x="1166283" y="1174750"/>
                  <a:pt x="1638300" y="939800"/>
                </a:cubicBezTo>
                <a:cubicBezTo>
                  <a:pt x="2110317" y="704850"/>
                  <a:pt x="2832100" y="0"/>
                  <a:pt x="2832100" y="0"/>
                </a:cubicBezTo>
                <a:lnTo>
                  <a:pt x="2832100" y="0"/>
                </a:lnTo>
              </a:path>
            </a:pathLst>
          </a:custGeom>
          <a:noFill/>
          <a:ln w="762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777658E-B014-7748-AC97-118D0A98756E}"/>
              </a:ext>
            </a:extLst>
          </p:cNvPr>
          <p:cNvSpPr txBox="1"/>
          <p:nvPr/>
        </p:nvSpPr>
        <p:spPr>
          <a:xfrm>
            <a:off x="5557286" y="1674227"/>
            <a:ext cx="589975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There are tiny variations in these functions (2n vs. 3n vs. 3n+1)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But at infinity, will be clearly grouped together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We care about which </a:t>
            </a:r>
            <a:r>
              <a:rPr lang="en-US" sz="2400" i="1" dirty="0"/>
              <a:t>group</a:t>
            </a:r>
            <a:r>
              <a:rPr lang="en-US" sz="2400" dirty="0"/>
              <a:t> a function belongs in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Let’s convince ourselves this is the right thing to do: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hlinkClick r:id="rId3"/>
              </a:rPr>
              <a:t>https://www.desmos.com/calculator/t9qvn56yyb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857856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FD8E96-55D6-AC42-A1EE-D6A25F5061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</a:t>
            </a:r>
            <a:r>
              <a:rPr lang="en-US" i="1" dirty="0"/>
              <a:t>is</a:t>
            </a:r>
            <a:r>
              <a:rPr lang="en-US" dirty="0"/>
              <a:t> an operation, again?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665510-752B-DD4D-88E7-500782A3BC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49510" y="1371600"/>
            <a:ext cx="7504289" cy="2893100"/>
          </a:xfrm>
        </p:spPr>
        <p:txBody>
          <a:bodyPr>
            <a:normAutofit fontScale="92500"/>
          </a:bodyPr>
          <a:lstStyle/>
          <a:p>
            <a:r>
              <a:rPr lang="en-US" dirty="0"/>
              <a:t>We could try being more precise, and count up individual operations</a:t>
            </a:r>
          </a:p>
          <a:p>
            <a:pPr lvl="1"/>
            <a:r>
              <a:rPr lang="en-US" dirty="0"/>
              <a:t>Then, sum the time each operation takes</a:t>
            </a:r>
          </a:p>
          <a:p>
            <a:pPr lvl="1"/>
            <a:r>
              <a:rPr lang="en-US" dirty="0"/>
              <a:t>But how long </a:t>
            </a:r>
            <a:r>
              <a:rPr lang="en-US" i="1" dirty="0"/>
              <a:t>do</a:t>
            </a:r>
            <a:r>
              <a:rPr lang="en-US" dirty="0"/>
              <a:t> they take? Some architectures are really fast at +, others faster at assignment</a:t>
            </a:r>
          </a:p>
          <a:p>
            <a:pPr lvl="1"/>
            <a:r>
              <a:rPr lang="en-US" dirty="0"/>
              <a:t>And when we compile it, our code gets expressed as lower-level operations anyway! </a:t>
            </a:r>
            <a:r>
              <a:rPr lang="en-US" b="1" dirty="0"/>
              <a:t>It’s almost impossible to stare at code and know the “true” constants.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249957A-077E-3545-B117-3E5709D1B42F}"/>
              </a:ext>
            </a:extLst>
          </p:cNvPr>
          <p:cNvSpPr/>
          <p:nvPr/>
        </p:nvSpPr>
        <p:spPr>
          <a:xfrm>
            <a:off x="6654291" y="4171244"/>
            <a:ext cx="4995844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333333"/>
                </a:solidFill>
                <a:latin typeface="Menlo"/>
              </a:rPr>
              <a:t>public static void method1(</a:t>
            </a:r>
            <a:r>
              <a:rPr lang="en-US" sz="1400" dirty="0" err="1">
                <a:solidFill>
                  <a:srgbClr val="333333"/>
                </a:solidFill>
                <a:latin typeface="Menlo"/>
              </a:rPr>
              <a:t>int</a:t>
            </a:r>
            <a:r>
              <a:rPr lang="en-US" sz="1400" dirty="0">
                <a:solidFill>
                  <a:srgbClr val="333333"/>
                </a:solidFill>
                <a:latin typeface="Menlo"/>
              </a:rPr>
              <a:t>[]); Code: </a:t>
            </a:r>
          </a:p>
          <a:p>
            <a:r>
              <a:rPr lang="en-US" sz="1400" dirty="0">
                <a:solidFill>
                  <a:srgbClr val="333333"/>
                </a:solidFill>
                <a:latin typeface="Menlo"/>
              </a:rPr>
              <a:t>0: aload_0 </a:t>
            </a:r>
            <a:br>
              <a:rPr lang="en-US" sz="1400" dirty="0">
                <a:solidFill>
                  <a:srgbClr val="333333"/>
                </a:solidFill>
                <a:latin typeface="Menlo"/>
              </a:rPr>
            </a:br>
            <a:r>
              <a:rPr lang="en-US" sz="1400" dirty="0">
                <a:solidFill>
                  <a:srgbClr val="333333"/>
                </a:solidFill>
                <a:latin typeface="Menlo"/>
              </a:rPr>
              <a:t>1: </a:t>
            </a:r>
            <a:r>
              <a:rPr lang="en-US" sz="1400" dirty="0" err="1">
                <a:solidFill>
                  <a:srgbClr val="333333"/>
                </a:solidFill>
                <a:latin typeface="Menlo"/>
              </a:rPr>
              <a:t>arraylength</a:t>
            </a:r>
            <a:r>
              <a:rPr lang="en-US" sz="1400" dirty="0">
                <a:solidFill>
                  <a:srgbClr val="333333"/>
                </a:solidFill>
                <a:latin typeface="Menlo"/>
              </a:rPr>
              <a:t> </a:t>
            </a:r>
            <a:br>
              <a:rPr lang="en-US" sz="1400" dirty="0">
                <a:solidFill>
                  <a:srgbClr val="333333"/>
                </a:solidFill>
                <a:latin typeface="Menlo"/>
              </a:rPr>
            </a:br>
            <a:r>
              <a:rPr lang="en-US" sz="1400" dirty="0">
                <a:solidFill>
                  <a:srgbClr val="333333"/>
                </a:solidFill>
                <a:latin typeface="Menlo"/>
              </a:rPr>
              <a:t>2: istore_1 </a:t>
            </a:r>
            <a:br>
              <a:rPr lang="en-US" sz="1400" dirty="0">
                <a:solidFill>
                  <a:srgbClr val="333333"/>
                </a:solidFill>
                <a:latin typeface="Menlo"/>
              </a:rPr>
            </a:br>
            <a:r>
              <a:rPr lang="en-US" sz="1400" dirty="0">
                <a:solidFill>
                  <a:srgbClr val="333333"/>
                </a:solidFill>
                <a:latin typeface="Menlo"/>
              </a:rPr>
              <a:t>3: aload_0 </a:t>
            </a:r>
            <a:br>
              <a:rPr lang="en-US" sz="1400" dirty="0">
                <a:solidFill>
                  <a:srgbClr val="333333"/>
                </a:solidFill>
                <a:latin typeface="Menlo"/>
              </a:rPr>
            </a:br>
            <a:r>
              <a:rPr lang="en-US" sz="1400" dirty="0">
                <a:solidFill>
                  <a:srgbClr val="333333"/>
                </a:solidFill>
                <a:latin typeface="Menlo"/>
              </a:rPr>
              <a:t>4: iload_1 </a:t>
            </a:r>
            <a:br>
              <a:rPr lang="en-US" sz="1400" dirty="0">
                <a:solidFill>
                  <a:srgbClr val="333333"/>
                </a:solidFill>
                <a:latin typeface="Menlo"/>
              </a:rPr>
            </a:br>
            <a:r>
              <a:rPr lang="en-US" sz="1400" dirty="0">
                <a:solidFill>
                  <a:srgbClr val="333333"/>
                </a:solidFill>
                <a:latin typeface="Menlo"/>
              </a:rPr>
              <a:t>5: iconst_1 </a:t>
            </a:r>
            <a:br>
              <a:rPr lang="en-US" sz="1400" dirty="0">
                <a:solidFill>
                  <a:srgbClr val="333333"/>
                </a:solidFill>
                <a:latin typeface="Menlo"/>
              </a:rPr>
            </a:br>
            <a:r>
              <a:rPr lang="en-US" sz="1400" dirty="0">
                <a:solidFill>
                  <a:srgbClr val="333333"/>
                </a:solidFill>
                <a:latin typeface="Menlo"/>
              </a:rPr>
              <a:t>6: </a:t>
            </a:r>
            <a:r>
              <a:rPr lang="en-US" sz="1400" dirty="0" err="1">
                <a:solidFill>
                  <a:srgbClr val="333333"/>
                </a:solidFill>
                <a:latin typeface="Menlo"/>
              </a:rPr>
              <a:t>isub</a:t>
            </a:r>
            <a:r>
              <a:rPr lang="en-US" sz="1400" dirty="0">
                <a:solidFill>
                  <a:srgbClr val="333333"/>
                </a:solidFill>
                <a:latin typeface="Menlo"/>
              </a:rPr>
              <a:t> </a:t>
            </a:r>
            <a:br>
              <a:rPr lang="en-US" sz="1400" dirty="0">
                <a:solidFill>
                  <a:srgbClr val="333333"/>
                </a:solidFill>
                <a:latin typeface="Menlo"/>
              </a:rPr>
            </a:br>
            <a:r>
              <a:rPr lang="en-US" sz="1400" dirty="0">
                <a:solidFill>
                  <a:srgbClr val="333333"/>
                </a:solidFill>
                <a:latin typeface="Menlo"/>
              </a:rPr>
              <a:t>7: aload_0 </a:t>
            </a:r>
            <a:br>
              <a:rPr lang="en-US" sz="1400" dirty="0">
                <a:solidFill>
                  <a:srgbClr val="333333"/>
                </a:solidFill>
                <a:latin typeface="Menlo"/>
              </a:rPr>
            </a:br>
            <a:r>
              <a:rPr lang="en-US" sz="1400" dirty="0">
                <a:solidFill>
                  <a:srgbClr val="333333"/>
                </a:solidFill>
                <a:latin typeface="Menlo"/>
              </a:rPr>
              <a:t>8: iconst_3 </a:t>
            </a:r>
            <a:br>
              <a:rPr lang="en-US" sz="1400" dirty="0">
                <a:solidFill>
                  <a:srgbClr val="333333"/>
                </a:solidFill>
                <a:latin typeface="Menlo"/>
              </a:rPr>
            </a:br>
            <a:r>
              <a:rPr lang="en-US" sz="1400" dirty="0">
                <a:solidFill>
                  <a:srgbClr val="333333"/>
                </a:solidFill>
                <a:latin typeface="Menlo"/>
              </a:rPr>
              <a:t>9: </a:t>
            </a:r>
            <a:r>
              <a:rPr lang="en-US" sz="1400" dirty="0" err="1">
                <a:solidFill>
                  <a:srgbClr val="333333"/>
                </a:solidFill>
                <a:latin typeface="Menlo"/>
              </a:rPr>
              <a:t>iaload</a:t>
            </a:r>
            <a:r>
              <a:rPr lang="en-US" sz="1400" dirty="0">
                <a:solidFill>
                  <a:srgbClr val="333333"/>
                </a:solidFill>
                <a:latin typeface="Menlo"/>
              </a:rPr>
              <a:t> </a:t>
            </a:r>
            <a:br>
              <a:rPr lang="en-US" sz="1400" dirty="0">
                <a:solidFill>
                  <a:srgbClr val="333333"/>
                </a:solidFill>
                <a:latin typeface="Menlo"/>
              </a:rPr>
            </a:br>
            <a:br>
              <a:rPr lang="en-US" sz="1400" dirty="0"/>
            </a:br>
            <a:endParaRPr lang="en-US" sz="1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350A92-A999-884B-A1CC-51847C9495D4}"/>
              </a:ext>
            </a:extLst>
          </p:cNvPr>
          <p:cNvSpPr txBox="1"/>
          <p:nvPr/>
        </p:nvSpPr>
        <p:spPr>
          <a:xfrm>
            <a:off x="8329542" y="4437656"/>
            <a:ext cx="1497105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333333"/>
                </a:solidFill>
                <a:latin typeface="Menlo"/>
              </a:rPr>
              <a:t>10: aload_0 </a:t>
            </a:r>
            <a:br>
              <a:rPr lang="en-US" sz="1400" dirty="0">
                <a:solidFill>
                  <a:srgbClr val="333333"/>
                </a:solidFill>
                <a:latin typeface="Menlo"/>
              </a:rPr>
            </a:br>
            <a:r>
              <a:rPr lang="en-US" sz="1400" dirty="0">
                <a:solidFill>
                  <a:srgbClr val="333333"/>
                </a:solidFill>
                <a:latin typeface="Menlo"/>
              </a:rPr>
              <a:t>11: iconst_4 </a:t>
            </a:r>
            <a:br>
              <a:rPr lang="en-US" sz="1400" dirty="0">
                <a:solidFill>
                  <a:srgbClr val="333333"/>
                </a:solidFill>
                <a:latin typeface="Menlo"/>
              </a:rPr>
            </a:br>
            <a:r>
              <a:rPr lang="en-US" sz="1400" dirty="0">
                <a:solidFill>
                  <a:srgbClr val="333333"/>
                </a:solidFill>
                <a:latin typeface="Menlo"/>
              </a:rPr>
              <a:t>12: </a:t>
            </a:r>
            <a:r>
              <a:rPr lang="en-US" sz="1400" dirty="0" err="1">
                <a:solidFill>
                  <a:srgbClr val="333333"/>
                </a:solidFill>
                <a:latin typeface="Menlo"/>
              </a:rPr>
              <a:t>iaload</a:t>
            </a:r>
            <a:r>
              <a:rPr lang="en-US" sz="1400" dirty="0">
                <a:solidFill>
                  <a:srgbClr val="333333"/>
                </a:solidFill>
                <a:latin typeface="Menlo"/>
              </a:rPr>
              <a:t> </a:t>
            </a:r>
            <a:br>
              <a:rPr lang="en-US" sz="1400" dirty="0">
                <a:solidFill>
                  <a:srgbClr val="333333"/>
                </a:solidFill>
                <a:latin typeface="Menlo"/>
              </a:rPr>
            </a:br>
            <a:r>
              <a:rPr lang="en-US" sz="1400" dirty="0">
                <a:solidFill>
                  <a:srgbClr val="333333"/>
                </a:solidFill>
                <a:latin typeface="Menlo"/>
              </a:rPr>
              <a:t>13: </a:t>
            </a:r>
            <a:r>
              <a:rPr lang="en-US" sz="1400" dirty="0" err="1">
                <a:solidFill>
                  <a:srgbClr val="333333"/>
                </a:solidFill>
                <a:latin typeface="Menlo"/>
              </a:rPr>
              <a:t>iadd</a:t>
            </a:r>
            <a:r>
              <a:rPr lang="en-US" sz="1400" dirty="0">
                <a:solidFill>
                  <a:srgbClr val="333333"/>
                </a:solidFill>
                <a:latin typeface="Menlo"/>
              </a:rPr>
              <a:t> </a:t>
            </a:r>
            <a:br>
              <a:rPr lang="en-US" sz="1400" dirty="0">
                <a:solidFill>
                  <a:srgbClr val="333333"/>
                </a:solidFill>
                <a:latin typeface="Menlo"/>
              </a:rPr>
            </a:br>
            <a:r>
              <a:rPr lang="en-US" sz="1400" dirty="0">
                <a:solidFill>
                  <a:srgbClr val="333333"/>
                </a:solidFill>
                <a:latin typeface="Menlo"/>
              </a:rPr>
              <a:t>14: </a:t>
            </a:r>
            <a:r>
              <a:rPr lang="en-US" sz="1400" dirty="0" err="1">
                <a:solidFill>
                  <a:srgbClr val="333333"/>
                </a:solidFill>
                <a:latin typeface="Menlo"/>
              </a:rPr>
              <a:t>iastore</a:t>
            </a:r>
            <a:r>
              <a:rPr lang="en-US" sz="1400" dirty="0">
                <a:solidFill>
                  <a:srgbClr val="333333"/>
                </a:solidFill>
                <a:latin typeface="Menlo"/>
              </a:rPr>
              <a:t> </a:t>
            </a:r>
            <a:br>
              <a:rPr lang="en-US" sz="1400" dirty="0">
                <a:solidFill>
                  <a:srgbClr val="333333"/>
                </a:solidFill>
                <a:latin typeface="Menlo"/>
              </a:rPr>
            </a:br>
            <a:r>
              <a:rPr lang="en-US" sz="1400" dirty="0">
                <a:solidFill>
                  <a:srgbClr val="333333"/>
                </a:solidFill>
                <a:latin typeface="Menlo"/>
              </a:rPr>
              <a:t>15: aload_0 </a:t>
            </a:r>
            <a:br>
              <a:rPr lang="en-US" sz="1400" dirty="0">
                <a:solidFill>
                  <a:srgbClr val="333333"/>
                </a:solidFill>
                <a:latin typeface="Menlo"/>
              </a:rPr>
            </a:br>
            <a:r>
              <a:rPr lang="en-US" sz="1400" dirty="0">
                <a:solidFill>
                  <a:srgbClr val="333333"/>
                </a:solidFill>
                <a:latin typeface="Menlo"/>
              </a:rPr>
              <a:t>16: iconst_0 </a:t>
            </a:r>
            <a:br>
              <a:rPr lang="en-US" sz="1400" dirty="0">
                <a:solidFill>
                  <a:srgbClr val="333333"/>
                </a:solidFill>
                <a:latin typeface="Menlo"/>
              </a:rPr>
            </a:br>
            <a:r>
              <a:rPr lang="en-US" sz="1400" dirty="0">
                <a:solidFill>
                  <a:srgbClr val="333333"/>
                </a:solidFill>
                <a:latin typeface="Menlo"/>
              </a:rPr>
              <a:t>17: dup2 </a:t>
            </a:r>
            <a:br>
              <a:rPr lang="en-US" sz="1400" dirty="0">
                <a:solidFill>
                  <a:srgbClr val="333333"/>
                </a:solidFill>
                <a:latin typeface="Menlo"/>
              </a:rPr>
            </a:br>
            <a:r>
              <a:rPr lang="en-US" sz="1400" dirty="0">
                <a:solidFill>
                  <a:srgbClr val="333333"/>
                </a:solidFill>
                <a:latin typeface="Menlo"/>
              </a:rPr>
              <a:t>18: </a:t>
            </a:r>
            <a:r>
              <a:rPr lang="en-US" sz="1400" dirty="0" err="1">
                <a:solidFill>
                  <a:srgbClr val="333333"/>
                </a:solidFill>
                <a:latin typeface="Menlo"/>
              </a:rPr>
              <a:t>iaload</a:t>
            </a:r>
            <a:r>
              <a:rPr lang="en-US" sz="1400" dirty="0">
                <a:solidFill>
                  <a:srgbClr val="333333"/>
                </a:solidFill>
                <a:latin typeface="Menlo"/>
              </a:rPr>
              <a:t> </a:t>
            </a:r>
            <a:br>
              <a:rPr lang="en-US" sz="1400" dirty="0">
                <a:solidFill>
                  <a:srgbClr val="333333"/>
                </a:solidFill>
                <a:latin typeface="Menlo"/>
              </a:rPr>
            </a:br>
            <a:r>
              <a:rPr lang="en-US" sz="1400" dirty="0">
                <a:solidFill>
                  <a:srgbClr val="333333"/>
                </a:solidFill>
                <a:latin typeface="Menlo"/>
              </a:rPr>
              <a:t>19: aload_0 </a:t>
            </a:r>
            <a:br>
              <a:rPr lang="en-US" sz="1400" dirty="0">
                <a:solidFill>
                  <a:srgbClr val="333333"/>
                </a:solidFill>
                <a:latin typeface="Menlo"/>
              </a:rPr>
            </a:br>
            <a:endParaRPr lang="en-US" sz="1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A30948-BB9F-144C-8930-A0F7EB72561E}"/>
              </a:ext>
            </a:extLst>
          </p:cNvPr>
          <p:cNvSpPr txBox="1"/>
          <p:nvPr/>
        </p:nvSpPr>
        <p:spPr>
          <a:xfrm>
            <a:off x="9897216" y="4437656"/>
            <a:ext cx="160468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333333"/>
                </a:solidFill>
                <a:latin typeface="Menlo"/>
              </a:rPr>
              <a:t>20: iconst_1 </a:t>
            </a:r>
            <a:br>
              <a:rPr lang="en-US" sz="1400" dirty="0">
                <a:solidFill>
                  <a:srgbClr val="333333"/>
                </a:solidFill>
                <a:latin typeface="Menlo"/>
              </a:rPr>
            </a:br>
            <a:r>
              <a:rPr lang="en-US" sz="1400" dirty="0">
                <a:solidFill>
                  <a:srgbClr val="333333"/>
                </a:solidFill>
                <a:latin typeface="Menlo"/>
              </a:rPr>
              <a:t>21: </a:t>
            </a:r>
            <a:r>
              <a:rPr lang="en-US" sz="1400" dirty="0" err="1">
                <a:solidFill>
                  <a:srgbClr val="333333"/>
                </a:solidFill>
                <a:latin typeface="Menlo"/>
              </a:rPr>
              <a:t>iaload</a:t>
            </a:r>
            <a:r>
              <a:rPr lang="en-US" sz="1400" dirty="0">
                <a:solidFill>
                  <a:srgbClr val="333333"/>
                </a:solidFill>
                <a:latin typeface="Menlo"/>
              </a:rPr>
              <a:t> </a:t>
            </a:r>
            <a:br>
              <a:rPr lang="en-US" sz="1400" dirty="0">
                <a:solidFill>
                  <a:srgbClr val="333333"/>
                </a:solidFill>
                <a:latin typeface="Menlo"/>
              </a:rPr>
            </a:br>
            <a:r>
              <a:rPr lang="en-US" sz="1400" dirty="0">
                <a:solidFill>
                  <a:srgbClr val="333333"/>
                </a:solidFill>
                <a:latin typeface="Menlo"/>
              </a:rPr>
              <a:t>22: </a:t>
            </a:r>
            <a:r>
              <a:rPr lang="en-US" sz="1400" dirty="0" err="1">
                <a:solidFill>
                  <a:srgbClr val="333333"/>
                </a:solidFill>
                <a:latin typeface="Menlo"/>
              </a:rPr>
              <a:t>iadd</a:t>
            </a:r>
            <a:r>
              <a:rPr lang="en-US" sz="1400" dirty="0">
                <a:solidFill>
                  <a:srgbClr val="333333"/>
                </a:solidFill>
                <a:latin typeface="Menlo"/>
              </a:rPr>
              <a:t> </a:t>
            </a:r>
            <a:br>
              <a:rPr lang="en-US" sz="1400" dirty="0">
                <a:solidFill>
                  <a:srgbClr val="333333"/>
                </a:solidFill>
                <a:latin typeface="Menlo"/>
              </a:rPr>
            </a:br>
            <a:r>
              <a:rPr lang="en-US" sz="1400" dirty="0">
                <a:solidFill>
                  <a:srgbClr val="333333"/>
                </a:solidFill>
                <a:latin typeface="Menlo"/>
              </a:rPr>
              <a:t>23: </a:t>
            </a:r>
            <a:r>
              <a:rPr lang="en-US" sz="1400" dirty="0" err="1">
                <a:solidFill>
                  <a:srgbClr val="333333"/>
                </a:solidFill>
                <a:latin typeface="Menlo"/>
              </a:rPr>
              <a:t>iastore</a:t>
            </a:r>
            <a:r>
              <a:rPr lang="en-US" sz="1400" dirty="0">
                <a:solidFill>
                  <a:srgbClr val="333333"/>
                </a:solidFill>
                <a:latin typeface="Menlo"/>
              </a:rPr>
              <a:t> </a:t>
            </a:r>
            <a:br>
              <a:rPr lang="en-US" sz="1400" dirty="0">
                <a:solidFill>
                  <a:srgbClr val="333333"/>
                </a:solidFill>
                <a:latin typeface="Menlo"/>
              </a:rPr>
            </a:br>
            <a:r>
              <a:rPr lang="en-US" sz="1400" dirty="0">
                <a:solidFill>
                  <a:srgbClr val="333333"/>
                </a:solidFill>
                <a:latin typeface="Menlo"/>
              </a:rPr>
              <a:t>24: return </a:t>
            </a:r>
            <a:br>
              <a:rPr lang="en-US" sz="1400" dirty="0">
                <a:solidFill>
                  <a:srgbClr val="333333"/>
                </a:solidFill>
                <a:latin typeface="Menlo"/>
              </a:rPr>
            </a:br>
            <a:endParaRPr lang="en-US" sz="14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B2B1F0-D220-3C42-B86D-3C97BD134ECC}"/>
              </a:ext>
            </a:extLst>
          </p:cNvPr>
          <p:cNvSpPr/>
          <p:nvPr/>
        </p:nvSpPr>
        <p:spPr>
          <a:xfrm>
            <a:off x="541865" y="1518355"/>
            <a:ext cx="3199312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public void method1(int n) {</a:t>
            </a: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  int sum = 0;</a:t>
            </a: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  int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= 0;</a:t>
            </a: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  while (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&lt; n) {</a:t>
            </a: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      sum = sum + (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* 3);</a:t>
            </a: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+ 1;</a:t>
            </a: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  return sum;</a:t>
            </a: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0F1EC1EB-1EAC-114C-AB2F-0E93918555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1660100"/>
              </p:ext>
            </p:extLst>
          </p:nvPr>
        </p:nvGraphicFramePr>
        <p:xfrm>
          <a:off x="541865" y="4114491"/>
          <a:ext cx="3199312" cy="20313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99656">
                  <a:extLst>
                    <a:ext uri="{9D8B030D-6E8A-4147-A177-3AD203B41FA5}">
                      <a16:colId xmlns:a16="http://schemas.microsoft.com/office/drawing/2014/main" val="1256711743"/>
                    </a:ext>
                  </a:extLst>
                </a:gridCol>
                <a:gridCol w="1599656">
                  <a:extLst>
                    <a:ext uri="{9D8B030D-6E8A-4147-A177-3AD203B41FA5}">
                      <a16:colId xmlns:a16="http://schemas.microsoft.com/office/drawing/2014/main" val="2733460205"/>
                    </a:ext>
                  </a:extLst>
                </a:gridCol>
              </a:tblGrid>
              <a:tr h="338554">
                <a:tc>
                  <a:txBody>
                    <a:bodyPr/>
                    <a:lstStyle/>
                    <a:p>
                      <a:r>
                        <a:rPr lang="en-US" sz="1400" dirty="0"/>
                        <a:t>Operation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6016112"/>
                  </a:ext>
                </a:extLst>
              </a:tr>
              <a:tr h="338554">
                <a:tc>
                  <a:txBody>
                    <a:bodyPr/>
                    <a:lstStyle/>
                    <a:p>
                      <a:r>
                        <a:rPr lang="en-US" sz="1400" dirty="0"/>
                        <a:t>Assignment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 + 2n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0257978"/>
                  </a:ext>
                </a:extLst>
              </a:tr>
              <a:tr h="338554">
                <a:tc>
                  <a:txBody>
                    <a:bodyPr/>
                    <a:lstStyle/>
                    <a:p>
                      <a:r>
                        <a:rPr lang="en-US" sz="1400" dirty="0"/>
                        <a:t>&lt;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3364221"/>
                  </a:ext>
                </a:extLst>
              </a:tr>
              <a:tr h="338554">
                <a:tc>
                  <a:txBody>
                    <a:bodyPr/>
                    <a:lstStyle/>
                    <a:p>
                      <a:r>
                        <a:rPr lang="en-US" sz="1400" dirty="0"/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8607716"/>
                  </a:ext>
                </a:extLst>
              </a:tr>
              <a:tr h="338554">
                <a:tc>
                  <a:txBody>
                    <a:bodyPr/>
                    <a:lstStyle/>
                    <a:p>
                      <a:r>
                        <a:rPr lang="en-US" sz="1400" dirty="0"/>
                        <a:t>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7621387"/>
                  </a:ext>
                </a:extLst>
              </a:tr>
              <a:tr h="338554">
                <a:tc>
                  <a:txBody>
                    <a:bodyPr/>
                    <a:lstStyle/>
                    <a:p>
                      <a:r>
                        <a:rPr lang="en-US" sz="1400" dirty="0"/>
                        <a:t>Return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57254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81366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Code Modeling Anticipating Asymptotic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71600"/>
            <a:ext cx="10515600" cy="521208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We can’t accurately model the constant factors just by staring at the code.</a:t>
            </a:r>
          </a:p>
          <a:p>
            <a:pPr lvl="1"/>
            <a:r>
              <a:rPr lang="en-US" dirty="0"/>
              <a:t>And the lower-order terms matter even less than the constant factors.</a:t>
            </a:r>
          </a:p>
          <a:p>
            <a:endParaRPr lang="en-US" dirty="0"/>
          </a:p>
          <a:p>
            <a:r>
              <a:rPr lang="en-US" dirty="0"/>
              <a:t>Since they’re going to be thrown away anyway, you can anticipate which constants are unnecessary to count precisely during Code Modeling</a:t>
            </a:r>
          </a:p>
          <a:p>
            <a:pPr lvl="1"/>
            <a:r>
              <a:rPr lang="en-US" dirty="0"/>
              <a:t>e.g. a loop body containing a constant 2 vs. 10 operations is unimportant here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This does not mean you shouldn’t care about constant factors ever – they </a:t>
            </a:r>
            <a:r>
              <a:rPr lang="en-US" i="1" dirty="0"/>
              <a:t>are</a:t>
            </a:r>
            <a:r>
              <a:rPr lang="en-US" dirty="0"/>
              <a:t> important in real code! </a:t>
            </a:r>
          </a:p>
          <a:p>
            <a:pPr lvl="1"/>
            <a:r>
              <a:rPr lang="en-US" dirty="0"/>
              <a:t>Asymptotic analysis is just one tool, but other perspectives that do consider constants are also valid and useful!</a:t>
            </a:r>
          </a:p>
        </p:txBody>
      </p:sp>
    </p:spTree>
    <p:extLst>
      <p:ext uri="{BB962C8B-B14F-4D97-AF65-F5344CB8AC3E}">
        <p14:creationId xmlns:p14="http://schemas.microsoft.com/office/powerpoint/2010/main" val="250104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822B81-4FB1-3D4C-B5CC-F81F1C1D91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7DD871-301D-734F-B5EC-A5910673E2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1000"/>
              </a:spcAft>
            </a:pPr>
            <a:r>
              <a:rPr lang="en-US" dirty="0"/>
              <a:t>Overview: Algorithmic Analysis</a:t>
            </a:r>
          </a:p>
          <a:p>
            <a:pPr>
              <a:spcAft>
                <a:spcPts val="1000"/>
              </a:spcAft>
            </a:pPr>
            <a:r>
              <a:rPr lang="en-US" dirty="0"/>
              <a:t>Code Modeling</a:t>
            </a:r>
          </a:p>
          <a:p>
            <a:pPr>
              <a:spcAft>
                <a:spcPts val="1000"/>
              </a:spcAft>
            </a:pPr>
            <a:r>
              <a:rPr lang="en-US" dirty="0"/>
              <a:t>Asymptotic Analysis</a:t>
            </a:r>
          </a:p>
          <a:p>
            <a:pPr>
              <a:spcAft>
                <a:spcPts val="1000"/>
              </a:spcAft>
            </a:pPr>
            <a:r>
              <a:rPr lang="en-US" b="1" dirty="0">
                <a:solidFill>
                  <a:schemeClr val="accent5"/>
                </a:solidFill>
              </a:rPr>
              <a:t>Big-O, Big-Omega, Big-Theta</a:t>
            </a:r>
          </a:p>
        </p:txBody>
      </p:sp>
      <p:sp>
        <p:nvSpPr>
          <p:cNvPr id="4" name="Pentagon 3">
            <a:extLst>
              <a:ext uri="{FF2B5EF4-FFF2-40B4-BE49-F238E27FC236}">
                <a16:creationId xmlns:a16="http://schemas.microsoft.com/office/drawing/2014/main" id="{A474EB40-D05B-4D47-ACB8-073DBA3E897B}"/>
              </a:ext>
            </a:extLst>
          </p:cNvPr>
          <p:cNvSpPr/>
          <p:nvPr/>
        </p:nvSpPr>
        <p:spPr>
          <a:xfrm rot="10800000">
            <a:off x="5601149" y="3361946"/>
            <a:ext cx="444843" cy="308919"/>
          </a:xfrm>
          <a:prstGeom prst="homePlat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5817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CCB3D7-D209-824E-B1D8-C5C36454C1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Formal Definitions 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52F8B07-50D0-FB45-9D44-643E3C8182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2371" y="1444978"/>
            <a:ext cx="11187258" cy="3781778"/>
          </a:xfrm>
        </p:spPr>
        <p:txBody>
          <a:bodyPr>
            <a:normAutofit/>
          </a:bodyPr>
          <a:lstStyle/>
          <a:p>
            <a:r>
              <a:rPr lang="en-US" sz="2900" dirty="0"/>
              <a:t>If analyzing simple or familiar functions, don’t bother with the formal definition. You </a:t>
            </a:r>
            <a:r>
              <a:rPr lang="en-US" sz="2900" i="1" dirty="0"/>
              <a:t>can</a:t>
            </a:r>
            <a:r>
              <a:rPr lang="en-US" sz="2900" dirty="0"/>
              <a:t> be comfortable using your intuition!</a:t>
            </a:r>
          </a:p>
          <a:p>
            <a:pPr>
              <a:spcBef>
                <a:spcPts val="1600"/>
              </a:spcBef>
            </a:pPr>
            <a:r>
              <a:rPr lang="en-US" sz="2900" dirty="0"/>
              <a:t>We’re going to be making more subtle big-O statements in this class.</a:t>
            </a:r>
          </a:p>
          <a:p>
            <a:pPr lvl="1"/>
            <a:r>
              <a:rPr lang="en-US" sz="2900" dirty="0"/>
              <a:t>We need a mathematical definition to be sure we know exactly where we are.</a:t>
            </a:r>
          </a:p>
          <a:p>
            <a:pPr>
              <a:spcBef>
                <a:spcPts val="1600"/>
              </a:spcBef>
            </a:pPr>
            <a:r>
              <a:rPr lang="en-US" sz="2900" dirty="0"/>
              <a:t>We’re going to teach you how to use the formal definition, so if you come across a weird edge case, you know how to get your bearings.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1914301-7844-EC41-AC8F-97AFBD87511C}"/>
              </a:ext>
            </a:extLst>
          </p:cNvPr>
          <p:cNvSpPr/>
          <p:nvPr/>
        </p:nvSpPr>
        <p:spPr>
          <a:xfrm>
            <a:off x="3619396" y="5755482"/>
            <a:ext cx="762636" cy="7626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Montserrat" pitchFamily="2" charset="77"/>
              </a:rPr>
              <a:t>B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7B83D2-D02E-C447-9310-3F9CFE7CF925}"/>
              </a:ext>
            </a:extLst>
          </p:cNvPr>
          <p:cNvSpPr txBox="1"/>
          <p:nvPr/>
        </p:nvSpPr>
        <p:spPr>
          <a:xfrm>
            <a:off x="4586068" y="5628968"/>
            <a:ext cx="426251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Mathematically Rigorous</a:t>
            </a:r>
          </a:p>
          <a:p>
            <a:r>
              <a:rPr lang="en-US" dirty="0"/>
              <a:t>Use mathematical functions as a precise, flexible basis</a:t>
            </a:r>
          </a:p>
        </p:txBody>
      </p:sp>
    </p:spTree>
    <p:extLst>
      <p:ext uri="{BB962C8B-B14F-4D97-AF65-F5344CB8AC3E}">
        <p14:creationId xmlns:p14="http://schemas.microsoft.com/office/powerpoint/2010/main" val="42092353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44871-18B3-7C48-BF41-870EDFCBE8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Big-Oh Definition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Content Placeholder 2">
                <a:extLst>
                  <a:ext uri="{FF2B5EF4-FFF2-40B4-BE49-F238E27FC236}">
                    <a16:creationId xmlns:a16="http://schemas.microsoft.com/office/drawing/2014/main" id="{54DB30B8-FAEC-4842-A018-A328DE020F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75240" y="1463857"/>
                <a:ext cx="6236030" cy="4845504"/>
              </a:xfrm>
            </p:spPr>
            <p:txBody>
              <a:bodyPr>
                <a:normAutofit/>
              </a:bodyPr>
              <a:lstStyle/>
              <a:p>
                <a:r>
                  <a:rPr lang="en-US" sz="2000" dirty="0"/>
                  <a:t>We wanted to find an upper bound on our algorithm’s running time, but</a:t>
                </a:r>
              </a:p>
              <a:p>
                <a:pPr lvl="1"/>
                <a:r>
                  <a:rPr lang="en-US" sz="2000" dirty="0"/>
                  <a:t>We only care about what happens as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000" dirty="0"/>
                  <a:t> gets large.</a:t>
                </a:r>
              </a:p>
              <a:p>
                <a:pPr lvl="1"/>
                <a:r>
                  <a:rPr lang="en-US" sz="2000" dirty="0"/>
                  <a:t>We don’t want to care about constant factors.</a:t>
                </a:r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26" name="Content Placeholder 2">
                <a:extLst>
                  <a:ext uri="{FF2B5EF4-FFF2-40B4-BE49-F238E27FC236}">
                    <a16:creationId xmlns:a16="http://schemas.microsoft.com/office/drawing/2014/main" id="{54DB30B8-FAEC-4842-A018-A328DE020F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75240" y="1463857"/>
                <a:ext cx="6236030" cy="4845504"/>
              </a:xfrm>
              <a:blipFill>
                <a:blip r:embed="rId2"/>
                <a:stretch>
                  <a:fillRect l="-610" t="-13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8" name="Group 27">
            <a:extLst>
              <a:ext uri="{FF2B5EF4-FFF2-40B4-BE49-F238E27FC236}">
                <a16:creationId xmlns:a16="http://schemas.microsoft.com/office/drawing/2014/main" id="{B0ED24F4-DE58-D149-8612-7CBC1EE95780}"/>
              </a:ext>
            </a:extLst>
          </p:cNvPr>
          <p:cNvGrpSpPr/>
          <p:nvPr/>
        </p:nvGrpSpPr>
        <p:grpSpPr>
          <a:xfrm>
            <a:off x="774670" y="3200360"/>
            <a:ext cx="5351077" cy="1843018"/>
            <a:chOff x="677853" y="1580757"/>
            <a:chExt cx="5351077" cy="184301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0BBC7035-4030-4341-B9C4-666599993BA0}"/>
                    </a:ext>
                  </a:extLst>
                </p:cNvPr>
                <p:cNvSpPr/>
                <p:nvPr/>
              </p:nvSpPr>
              <p:spPr>
                <a:xfrm>
                  <a:off x="677853" y="1580757"/>
                  <a:ext cx="5351077" cy="1843018"/>
                </a:xfrm>
                <a:prstGeom prst="rect">
                  <a:avLst/>
                </a:prstGeom>
                <a:solidFill>
                  <a:srgbClr val="A48DD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sz="2400" i="1" dirty="0">
                    <a:latin typeface="Cambria Math" panose="02040503050406030204" pitchFamily="18" charset="0"/>
                  </a:endParaRPr>
                </a:p>
                <a:p>
                  <a14:m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en-US" sz="2400" dirty="0"/>
                    <a:t> </a:t>
                  </a:r>
                  <a:r>
                    <a:rPr lang="en-US" sz="2400" dirty="0">
                      <a:latin typeface="Segoe UI Historic" panose="020B0502040204020203" pitchFamily="34" charset="0"/>
                      <a:ea typeface="Segoe UI Historic" panose="020B0502040204020203" pitchFamily="34" charset="0"/>
                      <a:cs typeface="Segoe UI Historic" panose="020B0502040204020203" pitchFamily="34" charset="0"/>
                    </a:rPr>
                    <a:t>is</a:t>
                  </a:r>
                  <a:r>
                    <a:rPr lang="en-US" sz="2400" dirty="0"/>
                    <a:t> </a:t>
                  </a:r>
                  <a14:m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en-US" sz="2400" dirty="0"/>
                    <a:t> </a:t>
                  </a:r>
                  <a:r>
                    <a:rPr lang="en-US" sz="2400" dirty="0">
                      <a:latin typeface="Segoe UI Historic" panose="020B0502040204020203" pitchFamily="34" charset="0"/>
                      <a:ea typeface="Segoe UI Historic" panose="020B0502040204020203" pitchFamily="34" charset="0"/>
                      <a:cs typeface="Segoe UI Historic" panose="020B0502040204020203" pitchFamily="34" charset="0"/>
                    </a:rPr>
                    <a:t>if there exist positive constants </a:t>
                  </a:r>
                  <a14:m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a14:m>
                  <a:r>
                    <a:rPr lang="en-US" sz="2400" dirty="0">
                      <a:latin typeface="Segoe UI Historic" panose="020B0502040204020203" pitchFamily="34" charset="0"/>
                      <a:ea typeface="Segoe UI Historic" panose="020B0502040204020203" pitchFamily="34" charset="0"/>
                      <a:cs typeface="Segoe UI Historic" panose="020B0502040204020203" pitchFamily="34" charset="0"/>
                    </a:rPr>
                    <a:t> such that for all</a:t>
                  </a:r>
                  <a:r>
                    <a:rPr lang="en-US" sz="2400" dirty="0"/>
                    <a:t> </a:t>
                  </a:r>
                  <a14:m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a14:m>
                  <a:r>
                    <a:rPr lang="en-US" sz="2400" dirty="0"/>
                    <a:t>, 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074CC3FE-8FB6-A64A-BAE8-C149D768A29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7853" y="1580757"/>
                  <a:ext cx="5351077" cy="1843018"/>
                </a:xfrm>
                <a:prstGeom prst="rect">
                  <a:avLst/>
                </a:prstGeom>
                <a:blipFill>
                  <a:blip r:embed="rId3"/>
                  <a:stretch>
                    <a:fillRect l="-1896" r="-3081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7FAFB581-C294-914F-9105-3234CB5A5CDD}"/>
                </a:ext>
              </a:extLst>
            </p:cNvPr>
            <p:cNvSpPr/>
            <p:nvPr/>
          </p:nvSpPr>
          <p:spPr>
            <a:xfrm>
              <a:off x="677853" y="1580758"/>
              <a:ext cx="5351077" cy="476250"/>
            </a:xfrm>
            <a:prstGeom prst="rect">
              <a:avLst/>
            </a:prstGeom>
            <a:solidFill>
              <a:srgbClr val="4C32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400" dirty="0">
                  <a:latin typeface="Segoe UI Historic" panose="020B0502040204020203" pitchFamily="34" charset="0"/>
                  <a:ea typeface="Segoe UI Historic" panose="020B0502040204020203" pitchFamily="34" charset="0"/>
                  <a:cs typeface="Segoe UI Historic" panose="020B0502040204020203" pitchFamily="34" charset="0"/>
                </a:rPr>
                <a:t>Big-Oh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3580DA2-DD05-B449-98E6-C962CF731F5D}"/>
                  </a:ext>
                </a:extLst>
              </p:cNvPr>
              <p:cNvSpPr txBox="1"/>
              <p:nvPr/>
            </p:nvSpPr>
            <p:spPr>
              <a:xfrm>
                <a:off x="744923" y="5570697"/>
                <a:ext cx="5589888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dirty="0"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We also say that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sz="2600" dirty="0"/>
                  <a:t> </a:t>
                </a:r>
                <a:r>
                  <a:rPr lang="en-US" sz="2200" dirty="0"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“dominates”</a:t>
                </a:r>
                <a:r>
                  <a:rPr lang="en-US" sz="2600" dirty="0"/>
                  <a:t>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2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3580DA2-DD05-B449-98E6-C962CF731F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923" y="5570697"/>
                <a:ext cx="5589888" cy="492443"/>
              </a:xfrm>
              <a:prstGeom prst="rect">
                <a:avLst/>
              </a:prstGeom>
              <a:blipFill>
                <a:blip r:embed="rId4"/>
                <a:stretch>
                  <a:fillRect l="-1361" b="-205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Content Placeholder 2">
                <a:extLst>
                  <a:ext uri="{FF2B5EF4-FFF2-40B4-BE49-F238E27FC236}">
                    <a16:creationId xmlns:a16="http://schemas.microsoft.com/office/drawing/2014/main" id="{28F9A57C-4AC6-5146-8CE5-56731B1A6AA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980953" y="1145374"/>
                <a:ext cx="4225360" cy="2532889"/>
              </a:xfrm>
              <a:prstGeom prst="rect">
                <a:avLst/>
              </a:prstGeom>
            </p:spPr>
            <p:txBody>
              <a:bodyPr vert="horz" lIns="45720" tIns="45720" rIns="45720" bIns="45720" rtlCol="0">
                <a:normAutofit/>
              </a:bodyPr>
              <a:lstStyle>
                <a:lvl1pPr marL="91440" indent="-9144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chemeClr val="accent1"/>
                  </a:buClr>
                  <a:buSzPct val="100000"/>
                  <a:buFont typeface="Tw Cen MT" panose="020B0602020104020603" pitchFamily="34" charset="0"/>
                  <a:buChar char=" "/>
                  <a:defRPr sz="2200" kern="1200">
                    <a:solidFill>
                      <a:schemeClr val="tx1"/>
                    </a:solidFill>
                    <a:latin typeface="Segoe UI Semilight" panose="020B0402040204020203" pitchFamily="34" charset="0"/>
                    <a:ea typeface="+mn-ea"/>
                    <a:cs typeface="Segoe UI Semilight" panose="020B0402040204020203" pitchFamily="34" charset="0"/>
                  </a:defRPr>
                </a:lvl1pPr>
                <a:lvl2pPr marL="265176" indent="-13716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rgbClr val="B6A479"/>
                  </a:buClr>
                  <a:buFont typeface="Segoe UI Semilight" panose="020B0402040204020203" pitchFamily="34" charset="0"/>
                  <a:buChar char="-"/>
                  <a:defRPr sz="1800" kern="1200">
                    <a:solidFill>
                      <a:schemeClr val="tx1"/>
                    </a:solidFill>
                    <a:latin typeface="Segoe UI Semilight" panose="020B0402040204020203" pitchFamily="34" charset="0"/>
                    <a:ea typeface="+mn-ea"/>
                    <a:cs typeface="Segoe UI Semilight" panose="020B0402040204020203" pitchFamily="34" charset="0"/>
                  </a:defRPr>
                </a:lvl2pPr>
                <a:lvl3pPr marL="448056" indent="-13716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rgbClr val="B6A479"/>
                  </a:buClr>
                  <a:buFont typeface="Segoe UI Semilight" panose="020B0402040204020203" pitchFamily="34" charset="0"/>
                  <a:buChar char="-"/>
                  <a:defRPr sz="1400" kern="1200">
                    <a:solidFill>
                      <a:schemeClr val="tx1"/>
                    </a:solidFill>
                    <a:latin typeface="Segoe UI Semilight" panose="020B0402040204020203" pitchFamily="34" charset="0"/>
                    <a:ea typeface="+mn-ea"/>
                    <a:cs typeface="Segoe UI Semilight" panose="020B0402040204020203" pitchFamily="34" charset="0"/>
                  </a:defRPr>
                </a:lvl3pPr>
                <a:lvl4pPr marL="594360" indent="-13716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rgbClr val="B6A479"/>
                  </a:buClr>
                  <a:buFont typeface="Segoe UI Semilight" panose="020B0402040204020203" pitchFamily="34" charset="0"/>
                  <a:buChar char="-"/>
                  <a:defRPr sz="1400" kern="1200">
                    <a:solidFill>
                      <a:schemeClr val="tx1"/>
                    </a:solidFill>
                    <a:latin typeface="Segoe UI Semilight" panose="020B0402040204020203" pitchFamily="34" charset="0"/>
                    <a:ea typeface="+mn-ea"/>
                    <a:cs typeface="Segoe UI Semilight" panose="020B0402040204020203" pitchFamily="34" charset="0"/>
                  </a:defRPr>
                </a:lvl4pPr>
                <a:lvl5pPr marL="777240" indent="-13716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rgbClr val="B6A479"/>
                  </a:buClr>
                  <a:buFont typeface="Segoe UI Semilight" panose="020B0402040204020203" pitchFamily="34" charset="0"/>
                  <a:buChar char="-"/>
                  <a:defRPr sz="1400" kern="1200">
                    <a:solidFill>
                      <a:schemeClr val="tx1"/>
                    </a:solidFill>
                    <a:latin typeface="Segoe UI Semilight" panose="020B0402040204020203" pitchFamily="34" charset="0"/>
                    <a:ea typeface="+mn-ea"/>
                    <a:cs typeface="Segoe UI Semilight" panose="020B0402040204020203" pitchFamily="34" charset="0"/>
                  </a:defRPr>
                </a:lvl5pPr>
                <a:lvl6pPr marL="914400" indent="-13716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Wingdings 3" pitchFamily="18" charset="2"/>
                  <a:buChar char="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060704" indent="-13716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Wingdings 3" pitchFamily="18" charset="2"/>
                  <a:buChar char="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216152" indent="-13716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Wingdings 3" pitchFamily="18" charset="2"/>
                  <a:buChar char="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362456" indent="-13716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Wingdings 3" pitchFamily="18" charset="2"/>
                  <a:buChar char="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Why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?</a:t>
                </a:r>
              </a:p>
            </p:txBody>
          </p:sp>
        </mc:Choice>
        <mc:Fallback xmlns="">
          <p:sp>
            <p:nvSpPr>
              <p:cNvPr id="33" name="Content Placeholder 2">
                <a:extLst>
                  <a:ext uri="{FF2B5EF4-FFF2-40B4-BE49-F238E27FC236}">
                    <a16:creationId xmlns:a16="http://schemas.microsoft.com/office/drawing/2014/main" id="{28F9A57C-4AC6-5146-8CE5-56731B1A6A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0953" y="1145374"/>
                <a:ext cx="4225360" cy="2532889"/>
              </a:xfrm>
              <a:prstGeom prst="rect">
                <a:avLst/>
              </a:prstGeom>
              <a:blipFill>
                <a:blip r:embed="rId5"/>
                <a:stretch>
                  <a:fillRect l="-601" t="-24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Content Placeholder 2">
                <a:extLst>
                  <a:ext uri="{FF2B5EF4-FFF2-40B4-BE49-F238E27FC236}">
                    <a16:creationId xmlns:a16="http://schemas.microsoft.com/office/drawing/2014/main" id="{29B83C08-653A-AE45-ACDE-DCE3FC62B66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980953" y="3977458"/>
                <a:ext cx="4225360" cy="2545766"/>
              </a:xfrm>
              <a:prstGeom prst="rect">
                <a:avLst/>
              </a:prstGeom>
            </p:spPr>
            <p:txBody>
              <a:bodyPr vert="horz" lIns="45720" tIns="45720" rIns="45720" bIns="45720" rtlCol="0">
                <a:normAutofit/>
              </a:bodyPr>
              <a:lstStyle>
                <a:lvl1pPr marL="91440" indent="-9144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chemeClr val="accent1"/>
                  </a:buClr>
                  <a:buSzPct val="100000"/>
                  <a:buFont typeface="Tw Cen MT" panose="020B0602020104020603" pitchFamily="34" charset="0"/>
                  <a:buChar char=" "/>
                  <a:defRPr sz="2200" kern="1200">
                    <a:solidFill>
                      <a:schemeClr val="tx1"/>
                    </a:solidFill>
                    <a:latin typeface="Segoe UI Semilight" panose="020B0402040204020203" pitchFamily="34" charset="0"/>
                    <a:ea typeface="+mn-ea"/>
                    <a:cs typeface="Segoe UI Semilight" panose="020B0402040204020203" pitchFamily="34" charset="0"/>
                  </a:defRPr>
                </a:lvl1pPr>
                <a:lvl2pPr marL="265176" indent="-13716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rgbClr val="B6A479"/>
                  </a:buClr>
                  <a:buFont typeface="Segoe UI Semilight" panose="020B0402040204020203" pitchFamily="34" charset="0"/>
                  <a:buChar char="-"/>
                  <a:defRPr sz="1800" kern="1200">
                    <a:solidFill>
                      <a:schemeClr val="tx1"/>
                    </a:solidFill>
                    <a:latin typeface="Segoe UI Semilight" panose="020B0402040204020203" pitchFamily="34" charset="0"/>
                    <a:ea typeface="+mn-ea"/>
                    <a:cs typeface="Segoe UI Semilight" panose="020B0402040204020203" pitchFamily="34" charset="0"/>
                  </a:defRPr>
                </a:lvl2pPr>
                <a:lvl3pPr marL="448056" indent="-13716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rgbClr val="B6A479"/>
                  </a:buClr>
                  <a:buFont typeface="Segoe UI Semilight" panose="020B0402040204020203" pitchFamily="34" charset="0"/>
                  <a:buChar char="-"/>
                  <a:defRPr sz="1400" kern="1200">
                    <a:solidFill>
                      <a:schemeClr val="tx1"/>
                    </a:solidFill>
                    <a:latin typeface="Segoe UI Semilight" panose="020B0402040204020203" pitchFamily="34" charset="0"/>
                    <a:ea typeface="+mn-ea"/>
                    <a:cs typeface="Segoe UI Semilight" panose="020B0402040204020203" pitchFamily="34" charset="0"/>
                  </a:defRPr>
                </a:lvl3pPr>
                <a:lvl4pPr marL="594360" indent="-13716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rgbClr val="B6A479"/>
                  </a:buClr>
                  <a:buFont typeface="Segoe UI Semilight" panose="020B0402040204020203" pitchFamily="34" charset="0"/>
                  <a:buChar char="-"/>
                  <a:defRPr sz="1400" kern="1200">
                    <a:solidFill>
                      <a:schemeClr val="tx1"/>
                    </a:solidFill>
                    <a:latin typeface="Segoe UI Semilight" panose="020B0402040204020203" pitchFamily="34" charset="0"/>
                    <a:ea typeface="+mn-ea"/>
                    <a:cs typeface="Segoe UI Semilight" panose="020B0402040204020203" pitchFamily="34" charset="0"/>
                  </a:defRPr>
                </a:lvl4pPr>
                <a:lvl5pPr marL="777240" indent="-13716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rgbClr val="B6A479"/>
                  </a:buClr>
                  <a:buFont typeface="Segoe UI Semilight" panose="020B0402040204020203" pitchFamily="34" charset="0"/>
                  <a:buChar char="-"/>
                  <a:defRPr sz="1400" kern="1200">
                    <a:solidFill>
                      <a:schemeClr val="tx1"/>
                    </a:solidFill>
                    <a:latin typeface="Segoe UI Semilight" panose="020B0402040204020203" pitchFamily="34" charset="0"/>
                    <a:ea typeface="+mn-ea"/>
                    <a:cs typeface="Segoe UI Semilight" panose="020B0402040204020203" pitchFamily="34" charset="0"/>
                  </a:defRPr>
                </a:lvl5pPr>
                <a:lvl6pPr marL="914400" indent="-13716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Wingdings 3" pitchFamily="18" charset="2"/>
                  <a:buChar char="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060704" indent="-13716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Wingdings 3" pitchFamily="18" charset="2"/>
                  <a:buChar char="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216152" indent="-13716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Wingdings 3" pitchFamily="18" charset="2"/>
                  <a:buChar char="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362456" indent="-13716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Wingdings 3" pitchFamily="18" charset="2"/>
                  <a:buChar char="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Why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dirty="0"/>
                  <a:t>?</a:t>
                </a:r>
              </a:p>
            </p:txBody>
          </p:sp>
        </mc:Choice>
        <mc:Fallback xmlns="">
          <p:sp>
            <p:nvSpPr>
              <p:cNvPr id="34" name="Content Placeholder 2">
                <a:extLst>
                  <a:ext uri="{FF2B5EF4-FFF2-40B4-BE49-F238E27FC236}">
                    <a16:creationId xmlns:a16="http://schemas.microsoft.com/office/drawing/2014/main" id="{29B83C08-653A-AE45-ACDE-DCE3FC62B6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0953" y="3977458"/>
                <a:ext cx="4225360" cy="2545766"/>
              </a:xfrm>
              <a:prstGeom prst="rect">
                <a:avLst/>
              </a:prstGeom>
              <a:blipFill>
                <a:blip r:embed="rId6"/>
                <a:stretch>
                  <a:fillRect l="-601" t="-2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5" name="Picture 34">
            <a:extLst>
              <a:ext uri="{FF2B5EF4-FFF2-40B4-BE49-F238E27FC236}">
                <a16:creationId xmlns:a16="http://schemas.microsoft.com/office/drawing/2014/main" id="{68F1DBB3-4EDF-5042-9B93-66444C86D59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0078" y="1585850"/>
            <a:ext cx="3271904" cy="2162784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391520ED-74D4-184B-97C0-F116F6C6DA17}"/>
              </a:ext>
            </a:extLst>
          </p:cNvPr>
          <p:cNvSpPr txBox="1"/>
          <p:nvPr/>
        </p:nvSpPr>
        <p:spPr>
          <a:xfrm>
            <a:off x="9170715" y="1274978"/>
            <a:ext cx="1385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f1(n)=0.01n</a:t>
            </a:r>
            <a:r>
              <a:rPr lang="en-US" baseline="30000" dirty="0"/>
              <a:t>2</a:t>
            </a:r>
            <a:endParaRPr 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7074C9E-C32F-F14F-8276-ABDDCB366F2F}"/>
              </a:ext>
            </a:extLst>
          </p:cNvPr>
          <p:cNvSpPr txBox="1"/>
          <p:nvPr/>
        </p:nvSpPr>
        <p:spPr>
          <a:xfrm>
            <a:off x="10263792" y="2227152"/>
            <a:ext cx="869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f2(n)=n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4E9A41D-E241-D94E-B2D9-010D89E9435E}"/>
              </a:ext>
            </a:extLst>
          </p:cNvPr>
          <p:cNvGrpSpPr/>
          <p:nvPr/>
        </p:nvGrpSpPr>
        <p:grpSpPr>
          <a:xfrm>
            <a:off x="6910664" y="4346103"/>
            <a:ext cx="3510731" cy="2245295"/>
            <a:chOff x="4131097" y="3067100"/>
            <a:chExt cx="3510731" cy="2245295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E09571B1-0678-A84B-B9BB-36491509F306}"/>
                </a:ext>
              </a:extLst>
            </p:cNvPr>
            <p:cNvGrpSpPr/>
            <p:nvPr/>
          </p:nvGrpSpPr>
          <p:grpSpPr>
            <a:xfrm>
              <a:off x="4131097" y="3067100"/>
              <a:ext cx="3510731" cy="2245295"/>
              <a:chOff x="523768" y="2943940"/>
              <a:chExt cx="3510731" cy="2245295"/>
            </a:xfrm>
          </p:grpSpPr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FD13EADD-AEC6-3544-B584-FDC597B90EF9}"/>
                  </a:ext>
                </a:extLst>
              </p:cNvPr>
              <p:cNvCxnSpPr/>
              <p:nvPr/>
            </p:nvCxnSpPr>
            <p:spPr>
              <a:xfrm>
                <a:off x="850900" y="4991100"/>
                <a:ext cx="2821118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3" name="TextBox 42">
                    <a:extLst>
                      <a:ext uri="{FF2B5EF4-FFF2-40B4-BE49-F238E27FC236}">
                        <a16:creationId xmlns:a16="http://schemas.microsoft.com/office/drawing/2014/main" id="{A2F6F88B-25D4-0643-B06F-006D64D6E3CD}"/>
                      </a:ext>
                    </a:extLst>
                  </p:cNvPr>
                  <p:cNvSpPr txBox="1"/>
                  <p:nvPr/>
                </p:nvSpPr>
                <p:spPr>
                  <a:xfrm>
                    <a:off x="523768" y="2943940"/>
                    <a:ext cx="720325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A8207758-31F9-F649-86F9-AC04FD03532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3768" y="2943940"/>
                    <a:ext cx="720325" cy="369332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4" name="TextBox 43">
                    <a:extLst>
                      <a:ext uri="{FF2B5EF4-FFF2-40B4-BE49-F238E27FC236}">
                        <a16:creationId xmlns:a16="http://schemas.microsoft.com/office/drawing/2014/main" id="{18027EE7-2A32-0F4E-A3FD-E1B00D509F0A}"/>
                      </a:ext>
                    </a:extLst>
                  </p:cNvPr>
                  <p:cNvSpPr txBox="1"/>
                  <p:nvPr/>
                </p:nvSpPr>
                <p:spPr>
                  <a:xfrm>
                    <a:off x="3648689" y="4819903"/>
                    <a:ext cx="385810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8A9F4252-2EFE-E444-AD89-8E949353E4C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648689" y="4819903"/>
                    <a:ext cx="385810" cy="369332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45" name="Straight Arrow Connector 44">
                <a:extLst>
                  <a:ext uri="{FF2B5EF4-FFF2-40B4-BE49-F238E27FC236}">
                    <a16:creationId xmlns:a16="http://schemas.microsoft.com/office/drawing/2014/main" id="{C7D9E600-1B6E-7041-A8B8-B34A94BB1A4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33927" y="3313272"/>
                <a:ext cx="1" cy="167782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A27E2D59-8313-0A45-8F5C-7E90186C5B1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33015" y="4968057"/>
              <a:ext cx="2882806" cy="147103"/>
            </a:xfrm>
            <a:prstGeom prst="straightConnector1">
              <a:avLst/>
            </a:prstGeom>
            <a:ln>
              <a:solidFill>
                <a:srgbClr val="301DF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85828862-DAA5-8143-A04F-6B0110F9F6D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33015" y="4910650"/>
              <a:ext cx="2883374" cy="204510"/>
            </a:xfrm>
            <a:prstGeom prst="straightConnector1">
              <a:avLst/>
            </a:prstGeom>
            <a:ln>
              <a:solidFill>
                <a:srgbClr val="FB575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97DA0E62-EC2A-D146-A313-E9D9183BD664}"/>
              </a:ext>
            </a:extLst>
          </p:cNvPr>
          <p:cNvSpPr txBox="1"/>
          <p:nvPr/>
        </p:nvSpPr>
        <p:spPr>
          <a:xfrm>
            <a:off x="9998425" y="5784560"/>
            <a:ext cx="995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f1(n)=5n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616FF64-C96E-4F4D-887D-97AAFD680012}"/>
              </a:ext>
            </a:extLst>
          </p:cNvPr>
          <p:cNvSpPr txBox="1"/>
          <p:nvPr/>
        </p:nvSpPr>
        <p:spPr>
          <a:xfrm>
            <a:off x="10292865" y="6153892"/>
            <a:ext cx="869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f2(n)=n</a:t>
            </a:r>
          </a:p>
        </p:txBody>
      </p:sp>
    </p:spTree>
    <p:extLst>
      <p:ext uri="{BB962C8B-B14F-4D97-AF65-F5344CB8AC3E}">
        <p14:creationId xmlns:p14="http://schemas.microsoft.com/office/powerpoint/2010/main" val="4192631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4" grpId="0"/>
      <p:bldP spid="36" grpId="0"/>
      <p:bldP spid="3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36B23-326F-714C-ABE8-BFB74CE47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Big-Oh Proofs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1AAC1F6-EBF5-644B-8361-15D2266C651B}"/>
                  </a:ext>
                </a:extLst>
              </p:cNvPr>
              <p:cNvSpPr txBox="1"/>
              <p:nvPr/>
            </p:nvSpPr>
            <p:spPr>
              <a:xfrm>
                <a:off x="1681546" y="1513961"/>
                <a:ext cx="19378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+15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1AAC1F6-EBF5-644B-8361-15D2266C65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1546" y="1513961"/>
                <a:ext cx="1937838" cy="369332"/>
              </a:xfrm>
              <a:prstGeom prst="rect">
                <a:avLst/>
              </a:prstGeom>
              <a:blipFill>
                <a:blip r:embed="rId2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6E3AEA4-E569-F44D-B63E-71BD2D1307A4}"/>
                  </a:ext>
                </a:extLst>
              </p:cNvPr>
              <p:cNvSpPr txBox="1"/>
              <p:nvPr/>
            </p:nvSpPr>
            <p:spPr>
              <a:xfrm>
                <a:off x="3769062" y="1526662"/>
                <a:ext cx="7385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6E3AEA4-E569-F44D-B63E-71BD2D1307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9062" y="1526662"/>
                <a:ext cx="738536" cy="369332"/>
              </a:xfrm>
              <a:prstGeom prst="rect">
                <a:avLst/>
              </a:prstGeom>
              <a:blipFill>
                <a:blip r:embed="rId3"/>
                <a:stretch>
                  <a:fillRect t="-6897" r="-5085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F1A20B36-FCEB-6849-A8C4-F5E47192E15B}"/>
              </a:ext>
            </a:extLst>
          </p:cNvPr>
          <p:cNvSpPr txBox="1"/>
          <p:nvPr/>
        </p:nvSpPr>
        <p:spPr>
          <a:xfrm>
            <a:off x="575239" y="1510252"/>
            <a:ext cx="1268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Show that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03DD613-7312-1941-BFFD-A8275A9A7860}"/>
              </a:ext>
            </a:extLst>
          </p:cNvPr>
          <p:cNvSpPr txBox="1"/>
          <p:nvPr/>
        </p:nvSpPr>
        <p:spPr>
          <a:xfrm>
            <a:off x="3505084" y="1510252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is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6C03410-4F6C-A84A-9519-97596D7C6147}"/>
              </a:ext>
            </a:extLst>
          </p:cNvPr>
          <p:cNvGrpSpPr/>
          <p:nvPr/>
        </p:nvGrpSpPr>
        <p:grpSpPr>
          <a:xfrm>
            <a:off x="7882574" y="456565"/>
            <a:ext cx="4114499" cy="1516921"/>
            <a:chOff x="677853" y="1580757"/>
            <a:chExt cx="4114499" cy="151692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EFFF8542-DD9A-634B-9D44-3F29A57E2481}"/>
                    </a:ext>
                  </a:extLst>
                </p:cNvPr>
                <p:cNvSpPr/>
                <p:nvPr/>
              </p:nvSpPr>
              <p:spPr>
                <a:xfrm>
                  <a:off x="677853" y="1580757"/>
                  <a:ext cx="4114499" cy="1516921"/>
                </a:xfrm>
                <a:prstGeom prst="rect">
                  <a:avLst/>
                </a:prstGeom>
                <a:solidFill>
                  <a:srgbClr val="A48DD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i="1" dirty="0">
                    <a:latin typeface="Cambria Math" panose="02040503050406030204" pitchFamily="18" charset="0"/>
                  </a:endParaRPr>
                </a:p>
                <a:p>
                  <a14:m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en-US" dirty="0"/>
                    <a:t> </a:t>
                  </a:r>
                  <a:r>
                    <a:rPr lang="en-US" dirty="0">
                      <a:latin typeface="Segoe UI Historic" panose="020B0502040204020203" pitchFamily="34" charset="0"/>
                      <a:ea typeface="Segoe UI Historic" panose="020B0502040204020203" pitchFamily="34" charset="0"/>
                      <a:cs typeface="Segoe UI Historic" panose="020B0502040204020203" pitchFamily="34" charset="0"/>
                    </a:rPr>
                    <a:t>is</a:t>
                  </a:r>
                  <a:r>
                    <a:rPr lang="en-US" dirty="0"/>
                    <a:t> </a:t>
                  </a:r>
                  <a14:m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en-US" dirty="0"/>
                    <a:t> </a:t>
                  </a:r>
                  <a:r>
                    <a:rPr lang="en-US" dirty="0">
                      <a:latin typeface="Segoe UI Historic" panose="020B0502040204020203" pitchFamily="34" charset="0"/>
                      <a:ea typeface="Segoe UI Historic" panose="020B0502040204020203" pitchFamily="34" charset="0"/>
                      <a:cs typeface="Segoe UI Historic" panose="020B0502040204020203" pitchFamily="34" charset="0"/>
                    </a:rPr>
                    <a:t>if there exist positive constants </a:t>
                  </a:r>
                  <a14:m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a14:m>
                  <a:r>
                    <a:rPr lang="en-US" dirty="0">
                      <a:latin typeface="Segoe UI Historic" panose="020B0502040204020203" pitchFamily="34" charset="0"/>
                      <a:ea typeface="Segoe UI Historic" panose="020B0502040204020203" pitchFamily="34" charset="0"/>
                      <a:cs typeface="Segoe UI Historic" panose="020B0502040204020203" pitchFamily="34" charset="0"/>
                    </a:rPr>
                    <a:t> such that for all</a:t>
                  </a:r>
                  <a:r>
                    <a:rPr lang="en-US" dirty="0"/>
                    <a:t> </a:t>
                  </a:r>
                  <a14:m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a14:m>
                  <a:r>
                    <a:rPr lang="en-US" dirty="0"/>
                    <a:t>, 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45B606AD-FECA-904F-90DC-CC784EF827C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7853" y="1580757"/>
                  <a:ext cx="4114499" cy="1516921"/>
                </a:xfrm>
                <a:prstGeom prst="rect">
                  <a:avLst/>
                </a:prstGeom>
                <a:blipFill>
                  <a:blip r:embed="rId4"/>
                  <a:stretch>
                    <a:fillRect l="-1231" r="-1231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84FED11-2D71-6B42-9CE9-F16B3FF7F927}"/>
                </a:ext>
              </a:extLst>
            </p:cNvPr>
            <p:cNvSpPr/>
            <p:nvPr/>
          </p:nvSpPr>
          <p:spPr>
            <a:xfrm>
              <a:off x="677853" y="1580758"/>
              <a:ext cx="4114499" cy="476250"/>
            </a:xfrm>
            <a:prstGeom prst="rect">
              <a:avLst/>
            </a:prstGeom>
            <a:solidFill>
              <a:srgbClr val="4C32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latin typeface="Segoe UI Historic" panose="020B0502040204020203" pitchFamily="34" charset="0"/>
                  <a:ea typeface="Segoe UI Historic" panose="020B0502040204020203" pitchFamily="34" charset="0"/>
                  <a:cs typeface="Segoe UI Historic" panose="020B0502040204020203" pitchFamily="34" charset="0"/>
                </a:rPr>
                <a:t>Big-Oh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E559135A-FBF3-9F45-B501-CD42D6660173}"/>
              </a:ext>
            </a:extLst>
          </p:cNvPr>
          <p:cNvSpPr txBox="1"/>
          <p:nvPr/>
        </p:nvSpPr>
        <p:spPr>
          <a:xfrm>
            <a:off x="575239" y="2059525"/>
            <a:ext cx="319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Apply definition term by term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E2F3D8D-1ABC-DE40-A81A-E1C9B7F26D2D}"/>
                  </a:ext>
                </a:extLst>
              </p:cNvPr>
              <p:cNvSpPr txBox="1"/>
              <p:nvPr/>
            </p:nvSpPr>
            <p:spPr>
              <a:xfrm>
                <a:off x="1477921" y="2546990"/>
                <a:ext cx="59957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・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when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=10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for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all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values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of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𝑆𝑜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10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≤10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E2F3D8D-1ABC-DE40-A81A-E1C9B7F26D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7921" y="2546990"/>
                <a:ext cx="5995744" cy="369332"/>
              </a:xfrm>
              <a:prstGeom prst="rect">
                <a:avLst/>
              </a:prstGeom>
              <a:blipFill>
                <a:blip r:embed="rId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16A31C5-5688-E143-9FC7-32371BCD7CDB}"/>
                  </a:ext>
                </a:extLst>
              </p:cNvPr>
              <p:cNvSpPr txBox="1"/>
              <p:nvPr/>
            </p:nvSpPr>
            <p:spPr>
              <a:xfrm>
                <a:off x="1477920" y="3059668"/>
                <a:ext cx="493167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15≤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・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when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=15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𝑓𝑜𝑟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≥1.</m:t>
                    </m:r>
                  </m:oMath>
                </a14:m>
                <a:r>
                  <a:rPr lang="en-US" dirty="0"/>
                  <a:t>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𝑆𝑜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15≤15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16A31C5-5688-E143-9FC7-32371BCD7C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7920" y="3059668"/>
                <a:ext cx="4931671" cy="369332"/>
              </a:xfrm>
              <a:prstGeom prst="rect">
                <a:avLst/>
              </a:prstGeom>
              <a:blipFill>
                <a:blip r:embed="rId6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ABEA83EE-6154-CD40-8EEF-4F95F41F49D9}"/>
              </a:ext>
            </a:extLst>
          </p:cNvPr>
          <p:cNvSpPr txBox="1"/>
          <p:nvPr/>
        </p:nvSpPr>
        <p:spPr>
          <a:xfrm>
            <a:off x="651988" y="3547133"/>
            <a:ext cx="240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Add up all your truths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95FAEFD-1A04-6F4A-8AC8-80B02FE93414}"/>
                  </a:ext>
                </a:extLst>
              </p:cNvPr>
              <p:cNvSpPr txBox="1"/>
              <p:nvPr/>
            </p:nvSpPr>
            <p:spPr>
              <a:xfrm>
                <a:off x="1496854" y="4063687"/>
                <a:ext cx="41912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+15≤10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+15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=25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for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≥1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95FAEFD-1A04-6F4A-8AC8-80B02FE934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6854" y="4063687"/>
                <a:ext cx="4191212" cy="369332"/>
              </a:xfrm>
              <a:prstGeom prst="rect">
                <a:avLst/>
              </a:prstGeom>
              <a:blipFill>
                <a:blip r:embed="rId7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92CC00EF-2C1A-584A-98F3-FDF3C18EDF09}"/>
              </a:ext>
            </a:extLst>
          </p:cNvPr>
          <p:cNvSpPr txBox="1"/>
          <p:nvPr/>
        </p:nvSpPr>
        <p:spPr>
          <a:xfrm>
            <a:off x="1564011" y="4362654"/>
            <a:ext cx="3611373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solidFill>
                  <a:srgbClr val="4C3282"/>
                </a:solidFill>
                <a:latin typeface="Cambria Math" panose="02040503050406030204" pitchFamily="18" charset="0"/>
              </a:rPr>
              <a:t>10n + 15 &lt;= 25n for n &gt;= 1.</a:t>
            </a:r>
          </a:p>
          <a:p>
            <a:endParaRPr lang="en-US" dirty="0"/>
          </a:p>
          <a:p>
            <a:r>
              <a:rPr lang="en-US" dirty="0"/>
              <a:t>which is in the form of the definition</a:t>
            </a:r>
          </a:p>
          <a:p>
            <a:endParaRPr lang="en-US" dirty="0"/>
          </a:p>
          <a:p>
            <a:r>
              <a:rPr lang="en-US" dirty="0"/>
              <a:t>f(n) &lt;= c * g(n)</a:t>
            </a:r>
          </a:p>
          <a:p>
            <a:endParaRPr lang="en-US" dirty="0"/>
          </a:p>
          <a:p>
            <a:r>
              <a:rPr lang="en-US" dirty="0"/>
              <a:t>where c = 25 and n</a:t>
            </a:r>
            <a:r>
              <a:rPr lang="en-US" baseline="-25000" dirty="0"/>
              <a:t>0</a:t>
            </a:r>
            <a:r>
              <a:rPr lang="en-US" dirty="0"/>
              <a:t> = 1.</a:t>
            </a:r>
          </a:p>
        </p:txBody>
      </p:sp>
    </p:spTree>
    <p:extLst>
      <p:ext uri="{BB962C8B-B14F-4D97-AF65-F5344CB8AC3E}">
        <p14:creationId xmlns:p14="http://schemas.microsoft.com/office/powerpoint/2010/main" val="1794273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5" grpId="0"/>
      <p:bldP spid="16" grpId="0"/>
      <p:bldP spid="1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20A244-0830-9040-853C-256F3C06A6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Big-Oh Doesn’t Have to be Tight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4EDE932D-5B84-6247-AD6B-FFCF04FC097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75240" y="1463857"/>
                <a:ext cx="11187258" cy="1014667"/>
              </a:xfrm>
            </p:spPr>
            <p:txBody>
              <a:bodyPr>
                <a:normAutofit/>
              </a:bodyPr>
              <a:lstStyle/>
              <a:p>
                <a:r>
                  <a:rPr lang="en-US" b="0" dirty="0"/>
                  <a:t>True or False: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10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It’s true – it fits the definition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4EDE932D-5B84-6247-AD6B-FFCF04FC097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75240" y="1463857"/>
                <a:ext cx="11187258" cy="1014667"/>
              </a:xfrm>
              <a:blipFill>
                <a:blip r:embed="rId2"/>
                <a:stretch>
                  <a:fillRect l="-907" t="-8642" b="-123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C3EEAC1-08FD-1141-97F4-90C0A55172EC}"/>
                  </a:ext>
                </a:extLst>
              </p:cNvPr>
              <p:cNvSpPr txBox="1"/>
              <p:nvPr/>
            </p:nvSpPr>
            <p:spPr>
              <a:xfrm>
                <a:off x="998369" y="2392443"/>
                <a:ext cx="39351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baseline="3000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・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baseline="30000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𝑤h𝑒𝑛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=10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𝑓𝑜𝑟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≥1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C3EEAC1-08FD-1141-97F4-90C0A55172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369" y="2392443"/>
                <a:ext cx="3935180" cy="369332"/>
              </a:xfrm>
              <a:prstGeom prst="rect">
                <a:avLst/>
              </a:prstGeom>
              <a:blipFill>
                <a:blip r:embed="rId3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77E959F9-03ED-2F40-BABF-6EAA41CF23CC}"/>
                  </a:ext>
                </a:extLst>
              </p:cNvPr>
              <p:cNvSpPr/>
              <p:nvPr/>
            </p:nvSpPr>
            <p:spPr>
              <a:xfrm>
                <a:off x="530206" y="3161716"/>
                <a:ext cx="6889782" cy="357437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36538" indent="-236538">
                  <a:buFont typeface="Arial" panose="020B0604020202020204" pitchFamily="34" charset="0"/>
                  <a:buChar char="•"/>
                </a:pPr>
                <a:r>
                  <a:rPr lang="en-US" sz="2800" dirty="0">
                    <a:latin typeface="Segoe UI Semilight" panose="020B0402040204020203" pitchFamily="34" charset="0"/>
                  </a:rPr>
                  <a:t>Big-O is just an upper bound that may be loose and not describe the function fully. For example, all of the following are true:</a:t>
                </a:r>
              </a:p>
              <a:p>
                <a:endParaRPr lang="en-US" sz="2200" dirty="0">
                  <a:latin typeface="Segoe UI Semilight" panose="020B0402040204020203" pitchFamily="34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10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is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200" dirty="0">
                  <a:latin typeface="Segoe UI Semilight" panose="020B0402040204020203" pitchFamily="34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10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is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e>
                    </m:d>
                  </m:oMath>
                </a14:m>
                <a:endParaRPr lang="en-US" sz="240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10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is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p>
                        </m:sSup>
                      </m:e>
                    </m:d>
                  </m:oMath>
                </a14:m>
                <a:endParaRPr lang="en-US" sz="240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10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is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200" dirty="0">
                  <a:latin typeface="Segoe UI Semilight" panose="020B0402040204020203" pitchFamily="34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10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is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!)</m:t>
                    </m:r>
                  </m:oMath>
                </a14:m>
                <a:r>
                  <a:rPr lang="en-US" sz="2200" dirty="0">
                    <a:latin typeface="Segoe UI Semilight" panose="020B0402040204020203" pitchFamily="34" charset="0"/>
                  </a:rPr>
                  <a:t> … and so on</a:t>
                </a: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77E959F9-03ED-2F40-BABF-6EAA41CF23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206" y="3161716"/>
                <a:ext cx="6889782" cy="3574376"/>
              </a:xfrm>
              <a:prstGeom prst="rect">
                <a:avLst/>
              </a:prstGeom>
              <a:blipFill>
                <a:blip r:embed="rId4"/>
                <a:stretch>
                  <a:fillRect l="-1473" t="-1773" r="-2578" b="-28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EB10BE6C-415B-CB44-9763-06678C94D9C0}"/>
              </a:ext>
            </a:extLst>
          </p:cNvPr>
          <p:cNvGrpSpPr/>
          <p:nvPr/>
        </p:nvGrpSpPr>
        <p:grpSpPr>
          <a:xfrm>
            <a:off x="8103671" y="2761775"/>
            <a:ext cx="3198680" cy="2425888"/>
            <a:chOff x="4131097" y="3067100"/>
            <a:chExt cx="3198680" cy="2425888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45E6C325-A0E5-FB40-A4A7-95A3BD2E65A7}"/>
                </a:ext>
              </a:extLst>
            </p:cNvPr>
            <p:cNvGrpSpPr/>
            <p:nvPr/>
          </p:nvGrpSpPr>
          <p:grpSpPr>
            <a:xfrm>
              <a:off x="4131097" y="3067100"/>
              <a:ext cx="3198680" cy="2425888"/>
              <a:chOff x="523768" y="2943940"/>
              <a:chExt cx="3198680" cy="2425888"/>
            </a:xfrm>
          </p:grpSpPr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71211491-836C-E94B-8D15-4DE2AF82963F}"/>
                  </a:ext>
                </a:extLst>
              </p:cNvPr>
              <p:cNvCxnSpPr/>
              <p:nvPr/>
            </p:nvCxnSpPr>
            <p:spPr>
              <a:xfrm>
                <a:off x="850900" y="4991100"/>
                <a:ext cx="2821118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6F88252A-3604-0947-AAEA-D43CF9ED2F64}"/>
                      </a:ext>
                    </a:extLst>
                  </p:cNvPr>
                  <p:cNvSpPr txBox="1"/>
                  <p:nvPr/>
                </p:nvSpPr>
                <p:spPr>
                  <a:xfrm>
                    <a:off x="523768" y="2943940"/>
                    <a:ext cx="720325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A8207758-31F9-F649-86F9-AC04FD03532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3768" y="2943940"/>
                    <a:ext cx="720325" cy="36933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ED13A9F6-B83D-F144-A71C-74868FDA7504}"/>
                      </a:ext>
                    </a:extLst>
                  </p:cNvPr>
                  <p:cNvSpPr txBox="1"/>
                  <p:nvPr/>
                </p:nvSpPr>
                <p:spPr>
                  <a:xfrm>
                    <a:off x="3336638" y="5000496"/>
                    <a:ext cx="385810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ED13A9F6-B83D-F144-A71C-74868FDA750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336638" y="5000496"/>
                    <a:ext cx="385810" cy="369332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1BC0AE0D-6C96-6747-885F-201F53CA358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33927" y="3313272"/>
                <a:ext cx="1" cy="167782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EB7389B2-4179-C247-A6B4-587EB6029522}"/>
                </a:ext>
              </a:extLst>
            </p:cNvPr>
            <p:cNvSpPr/>
            <p:nvPr/>
          </p:nvSpPr>
          <p:spPr>
            <a:xfrm>
              <a:off x="4483100" y="3218030"/>
              <a:ext cx="2443666" cy="1900070"/>
            </a:xfrm>
            <a:custGeom>
              <a:avLst/>
              <a:gdLst>
                <a:gd name="connsiteX0" fmla="*/ 0 w 2832100"/>
                <a:gd name="connsiteY0" fmla="*/ 1409700 h 1409700"/>
                <a:gd name="connsiteX1" fmla="*/ 1638300 w 2832100"/>
                <a:gd name="connsiteY1" fmla="*/ 939800 h 1409700"/>
                <a:gd name="connsiteX2" fmla="*/ 2832100 w 2832100"/>
                <a:gd name="connsiteY2" fmla="*/ 0 h 1409700"/>
                <a:gd name="connsiteX3" fmla="*/ 2832100 w 2832100"/>
                <a:gd name="connsiteY3" fmla="*/ 0 h 1409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32100" h="1409700">
                  <a:moveTo>
                    <a:pt x="0" y="1409700"/>
                  </a:moveTo>
                  <a:cubicBezTo>
                    <a:pt x="583141" y="1292225"/>
                    <a:pt x="1166283" y="1174750"/>
                    <a:pt x="1638300" y="939800"/>
                  </a:cubicBezTo>
                  <a:cubicBezTo>
                    <a:pt x="2110317" y="704850"/>
                    <a:pt x="2832100" y="0"/>
                    <a:pt x="2832100" y="0"/>
                  </a:cubicBezTo>
                  <a:lnTo>
                    <a:pt x="2832100" y="0"/>
                  </a:lnTo>
                </a:path>
              </a:pathLst>
            </a:custGeom>
            <a:noFill/>
            <a:ln w="4762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39C81A79-77ED-DB45-B4A4-AD407BFE7FFE}"/>
              </a:ext>
            </a:extLst>
          </p:cNvPr>
          <p:cNvSpPr txBox="1"/>
          <p:nvPr/>
        </p:nvSpPr>
        <p:spPr>
          <a:xfrm>
            <a:off x="11059400" y="3402312"/>
            <a:ext cx="385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  <a:r>
              <a:rPr lang="en-US" baseline="30000" dirty="0"/>
              <a:t>3</a:t>
            </a:r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CD322A8-C9D3-B044-8861-BD229DE5B83D}"/>
              </a:ext>
            </a:extLst>
          </p:cNvPr>
          <p:cNvSpPr txBox="1"/>
          <p:nvPr/>
        </p:nvSpPr>
        <p:spPr>
          <a:xfrm>
            <a:off x="10997680" y="3786319"/>
            <a:ext cx="619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10n</a:t>
            </a:r>
            <a:r>
              <a:rPr lang="en-US" baseline="30000" dirty="0"/>
              <a:t>2</a:t>
            </a:r>
          </a:p>
        </p:txBody>
      </p:sp>
      <p:sp>
        <p:nvSpPr>
          <p:cNvPr id="26" name="Freeform 25">
            <a:extLst>
              <a:ext uri="{FF2B5EF4-FFF2-40B4-BE49-F238E27FC236}">
                <a16:creationId xmlns:a16="http://schemas.microsoft.com/office/drawing/2014/main" id="{1A06B476-69F8-C74A-B63A-D9491D85FCB2}"/>
              </a:ext>
            </a:extLst>
          </p:cNvPr>
          <p:cNvSpPr/>
          <p:nvPr/>
        </p:nvSpPr>
        <p:spPr>
          <a:xfrm>
            <a:off x="8455673" y="2344760"/>
            <a:ext cx="1862628" cy="2517891"/>
          </a:xfrm>
          <a:custGeom>
            <a:avLst/>
            <a:gdLst>
              <a:gd name="connsiteX0" fmla="*/ 0 w 2832100"/>
              <a:gd name="connsiteY0" fmla="*/ 1409700 h 1409700"/>
              <a:gd name="connsiteX1" fmla="*/ 1638300 w 2832100"/>
              <a:gd name="connsiteY1" fmla="*/ 939800 h 1409700"/>
              <a:gd name="connsiteX2" fmla="*/ 2832100 w 2832100"/>
              <a:gd name="connsiteY2" fmla="*/ 0 h 1409700"/>
              <a:gd name="connsiteX3" fmla="*/ 2832100 w 2832100"/>
              <a:gd name="connsiteY3" fmla="*/ 0 h 1409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2100" h="1409700">
                <a:moveTo>
                  <a:pt x="0" y="1409700"/>
                </a:moveTo>
                <a:cubicBezTo>
                  <a:pt x="583141" y="1292225"/>
                  <a:pt x="1166283" y="1174750"/>
                  <a:pt x="1638300" y="939800"/>
                </a:cubicBezTo>
                <a:cubicBezTo>
                  <a:pt x="2110317" y="704850"/>
                  <a:pt x="2832100" y="0"/>
                  <a:pt x="2832100" y="0"/>
                </a:cubicBezTo>
                <a:lnTo>
                  <a:pt x="2832100" y="0"/>
                </a:lnTo>
              </a:path>
            </a:pathLst>
          </a:custGeom>
          <a:noFill/>
          <a:ln w="476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2FD723C-E7B5-1F46-94F6-FA4E16756B9F}"/>
              </a:ext>
            </a:extLst>
          </p:cNvPr>
          <p:cNvSpPr txBox="1"/>
          <p:nvPr/>
        </p:nvSpPr>
        <p:spPr>
          <a:xfrm>
            <a:off x="10318301" y="2006189"/>
            <a:ext cx="385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  <a:r>
              <a:rPr lang="en-US" baseline="30000" dirty="0"/>
              <a:t>5</a:t>
            </a:r>
            <a:endParaRPr lang="en-US" dirty="0"/>
          </a:p>
        </p:txBody>
      </p:sp>
      <p:sp>
        <p:nvSpPr>
          <p:cNvPr id="41" name="Freeform 40">
            <a:extLst>
              <a:ext uri="{FF2B5EF4-FFF2-40B4-BE49-F238E27FC236}">
                <a16:creationId xmlns:a16="http://schemas.microsoft.com/office/drawing/2014/main" id="{BE14AC5E-5A22-7D4F-A703-CF2185B340B5}"/>
              </a:ext>
            </a:extLst>
          </p:cNvPr>
          <p:cNvSpPr/>
          <p:nvPr/>
        </p:nvSpPr>
        <p:spPr>
          <a:xfrm>
            <a:off x="8455673" y="3612971"/>
            <a:ext cx="2535265" cy="1205359"/>
          </a:xfrm>
          <a:custGeom>
            <a:avLst/>
            <a:gdLst>
              <a:gd name="connsiteX0" fmla="*/ 0 w 2832100"/>
              <a:gd name="connsiteY0" fmla="*/ 1409700 h 1409700"/>
              <a:gd name="connsiteX1" fmla="*/ 1638300 w 2832100"/>
              <a:gd name="connsiteY1" fmla="*/ 939800 h 1409700"/>
              <a:gd name="connsiteX2" fmla="*/ 2832100 w 2832100"/>
              <a:gd name="connsiteY2" fmla="*/ 0 h 1409700"/>
              <a:gd name="connsiteX3" fmla="*/ 2832100 w 2832100"/>
              <a:gd name="connsiteY3" fmla="*/ 0 h 1409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2100" h="1409700">
                <a:moveTo>
                  <a:pt x="0" y="1409700"/>
                </a:moveTo>
                <a:cubicBezTo>
                  <a:pt x="583141" y="1292225"/>
                  <a:pt x="1166283" y="1174750"/>
                  <a:pt x="1638300" y="939800"/>
                </a:cubicBezTo>
                <a:cubicBezTo>
                  <a:pt x="2110317" y="704850"/>
                  <a:pt x="2832100" y="0"/>
                  <a:pt x="2832100" y="0"/>
                </a:cubicBezTo>
                <a:lnTo>
                  <a:pt x="2832100" y="0"/>
                </a:lnTo>
              </a:path>
            </a:pathLst>
          </a:custGeom>
          <a:noFill/>
          <a:ln w="476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Freeform 41">
            <a:extLst>
              <a:ext uri="{FF2B5EF4-FFF2-40B4-BE49-F238E27FC236}">
                <a16:creationId xmlns:a16="http://schemas.microsoft.com/office/drawing/2014/main" id="{66C3E19A-A468-3040-9BB7-792657FB6F1A}"/>
              </a:ext>
            </a:extLst>
          </p:cNvPr>
          <p:cNvSpPr/>
          <p:nvPr/>
        </p:nvSpPr>
        <p:spPr>
          <a:xfrm>
            <a:off x="8420574" y="3975682"/>
            <a:ext cx="2570363" cy="823858"/>
          </a:xfrm>
          <a:custGeom>
            <a:avLst/>
            <a:gdLst>
              <a:gd name="connsiteX0" fmla="*/ 0 w 2832100"/>
              <a:gd name="connsiteY0" fmla="*/ 1409700 h 1409700"/>
              <a:gd name="connsiteX1" fmla="*/ 1638300 w 2832100"/>
              <a:gd name="connsiteY1" fmla="*/ 939800 h 1409700"/>
              <a:gd name="connsiteX2" fmla="*/ 2832100 w 2832100"/>
              <a:gd name="connsiteY2" fmla="*/ 0 h 1409700"/>
              <a:gd name="connsiteX3" fmla="*/ 2832100 w 2832100"/>
              <a:gd name="connsiteY3" fmla="*/ 0 h 1409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2100" h="1409700">
                <a:moveTo>
                  <a:pt x="0" y="1409700"/>
                </a:moveTo>
                <a:cubicBezTo>
                  <a:pt x="583141" y="1292225"/>
                  <a:pt x="1166283" y="1174750"/>
                  <a:pt x="1638300" y="939800"/>
                </a:cubicBezTo>
                <a:cubicBezTo>
                  <a:pt x="2110317" y="704850"/>
                  <a:pt x="2832100" y="0"/>
                  <a:pt x="2832100" y="0"/>
                </a:cubicBezTo>
                <a:lnTo>
                  <a:pt x="2832100" y="0"/>
                </a:lnTo>
              </a:path>
            </a:pathLst>
          </a:custGeom>
          <a:noFill/>
          <a:ln w="4762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40D06CD-57A3-B84A-9AC1-CF4426792B41}"/>
              </a:ext>
            </a:extLst>
          </p:cNvPr>
          <p:cNvSpPr txBox="1"/>
          <p:nvPr/>
        </p:nvSpPr>
        <p:spPr>
          <a:xfrm>
            <a:off x="10916541" y="2608886"/>
            <a:ext cx="385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  <a:r>
              <a:rPr lang="en-US" baseline="30000" dirty="0"/>
              <a:t>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7582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75E0A5-CFA0-2C4E-A563-E34AE4CCCB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Uncharted Waters: Prime Checking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1E2230E1-7FFC-6146-91B2-3E15AFC8923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352888" y="1510294"/>
                <a:ext cx="5437239" cy="452431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Find a model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dirty="0"/>
                  <a:t> for the running time of this code on input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→</m:t>
                    </m:r>
                  </m:oMath>
                </a14:m>
                <a:r>
                  <a:rPr lang="en-US" dirty="0"/>
                  <a:t> What’s the Big-O?</a:t>
                </a:r>
              </a:p>
              <a:p>
                <a:pPr lvl="1"/>
                <a:r>
                  <a:rPr lang="en-US" dirty="0"/>
                  <a:t>We know how to count the operations</a:t>
                </a:r>
              </a:p>
              <a:p>
                <a:pPr lvl="1"/>
                <a:r>
                  <a:rPr lang="en-US" dirty="0"/>
                  <a:t>But how many times does this loop run?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Sometimes it can stop early</a:t>
                </a:r>
              </a:p>
              <a:p>
                <a:r>
                  <a:rPr lang="en-US" dirty="0"/>
                  <a:t>Sometimes it needs to run n times</a:t>
                </a:r>
              </a:p>
              <a:p>
                <a:pPr marL="0" indent="0">
                  <a:lnSpc>
                    <a:spcPct val="20000"/>
                  </a:lnSpc>
                  <a:buNone/>
                </a:pPr>
                <a:endParaRPr lang="en-US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1E2230E1-7FFC-6146-91B2-3E15AFC8923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352888" y="1510294"/>
                <a:ext cx="5437239" cy="4524315"/>
              </a:xfrm>
              <a:blipFill>
                <a:blip r:embed="rId2"/>
                <a:stretch>
                  <a:fillRect l="-1865" t="-2241" r="-1865" b="-28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13DACD39-E411-ED44-9A5C-5ED323842020}"/>
              </a:ext>
            </a:extLst>
          </p:cNvPr>
          <p:cNvSpPr txBox="1"/>
          <p:nvPr/>
        </p:nvSpPr>
        <p:spPr>
          <a:xfrm>
            <a:off x="401873" y="2869835"/>
            <a:ext cx="599898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boolean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isPrime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(int n) {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int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toTest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= 2;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while(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toTest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&lt; n) {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    if (n %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toTest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== 0) {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        return true;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    } else {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toTest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+= 1;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    }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return false;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68E9E8A-F772-B949-8048-631464E847ED}"/>
              </a:ext>
            </a:extLst>
          </p:cNvPr>
          <p:cNvSpPr/>
          <p:nvPr/>
        </p:nvSpPr>
        <p:spPr>
          <a:xfrm>
            <a:off x="3341877" y="3223189"/>
            <a:ext cx="513777" cy="304046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+1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002B1C0-9BD3-B942-B331-4E0CD52E7E33}"/>
              </a:ext>
            </a:extLst>
          </p:cNvPr>
          <p:cNvSpPr/>
          <p:nvPr/>
        </p:nvSpPr>
        <p:spPr>
          <a:xfrm>
            <a:off x="3962566" y="4757793"/>
            <a:ext cx="513777" cy="304046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+2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FC4D397A-1A6F-F648-9168-142668A2E4F4}"/>
              </a:ext>
            </a:extLst>
          </p:cNvPr>
          <p:cNvSpPr/>
          <p:nvPr/>
        </p:nvSpPr>
        <p:spPr>
          <a:xfrm>
            <a:off x="3855654" y="3553126"/>
            <a:ext cx="513777" cy="304046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+1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FC9BB5FA-236D-D743-A02B-8301C9D46083}"/>
              </a:ext>
            </a:extLst>
          </p:cNvPr>
          <p:cNvSpPr/>
          <p:nvPr/>
        </p:nvSpPr>
        <p:spPr>
          <a:xfrm>
            <a:off x="3962566" y="4161218"/>
            <a:ext cx="513777" cy="304046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+1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6CA91F50-C399-8747-9FB2-8E081A0FE147}"/>
              </a:ext>
            </a:extLst>
          </p:cNvPr>
          <p:cNvSpPr/>
          <p:nvPr/>
        </p:nvSpPr>
        <p:spPr>
          <a:xfrm>
            <a:off x="4847383" y="3857172"/>
            <a:ext cx="513777" cy="304046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+2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8406CC8E-8E46-E441-AB7E-B60BFFA7A53A}"/>
              </a:ext>
            </a:extLst>
          </p:cNvPr>
          <p:cNvSpPr/>
          <p:nvPr/>
        </p:nvSpPr>
        <p:spPr>
          <a:xfrm>
            <a:off x="2982791" y="5684910"/>
            <a:ext cx="513777" cy="304046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+1</a:t>
            </a:r>
          </a:p>
        </p:txBody>
      </p:sp>
      <p:sp>
        <p:nvSpPr>
          <p:cNvPr id="15" name="Right Brace 14">
            <a:extLst>
              <a:ext uri="{FF2B5EF4-FFF2-40B4-BE49-F238E27FC236}">
                <a16:creationId xmlns:a16="http://schemas.microsoft.com/office/drawing/2014/main" id="{27BA768F-433E-224F-AB79-6217919F1F00}"/>
              </a:ext>
            </a:extLst>
          </p:cNvPr>
          <p:cNvSpPr/>
          <p:nvPr/>
        </p:nvSpPr>
        <p:spPr>
          <a:xfrm>
            <a:off x="5361159" y="3553126"/>
            <a:ext cx="338112" cy="1894085"/>
          </a:xfrm>
          <a:prstGeom prst="rightBrace">
            <a:avLst>
              <a:gd name="adj1" fmla="val 56789"/>
              <a:gd name="adj2" fmla="val 50000"/>
            </a:avLst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24DB50EC-7E58-F64C-9F40-9D2762B0FA95}"/>
              </a:ext>
            </a:extLst>
          </p:cNvPr>
          <p:cNvSpPr/>
          <p:nvPr/>
        </p:nvSpPr>
        <p:spPr>
          <a:xfrm>
            <a:off x="5806297" y="4394129"/>
            <a:ext cx="594564" cy="258061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~+5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B2B98AB-E66E-6A4A-B6EE-F4035E7DA630}"/>
              </a:ext>
            </a:extLst>
          </p:cNvPr>
          <p:cNvGrpSpPr/>
          <p:nvPr/>
        </p:nvGrpSpPr>
        <p:grpSpPr>
          <a:xfrm>
            <a:off x="6509538" y="4223733"/>
            <a:ext cx="552870" cy="552870"/>
            <a:chOff x="7574669" y="3536256"/>
            <a:chExt cx="552870" cy="552870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7CE4F11F-586D-434D-B816-B32989579322}"/>
                </a:ext>
              </a:extLst>
            </p:cNvPr>
            <p:cNvSpPr/>
            <p:nvPr/>
          </p:nvSpPr>
          <p:spPr>
            <a:xfrm>
              <a:off x="7574669" y="3536256"/>
              <a:ext cx="552870" cy="552870"/>
            </a:xfrm>
            <a:prstGeom prst="ellipse">
              <a:avLst/>
            </a:prstGeom>
            <a:solidFill>
              <a:srgbClr val="6DBFA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010167E-AFFB-2B4D-95DD-8017429F22BF}"/>
                </a:ext>
              </a:extLst>
            </p:cNvPr>
            <p:cNvSpPr txBox="1"/>
            <p:nvPr/>
          </p:nvSpPr>
          <p:spPr>
            <a:xfrm>
              <a:off x="7639474" y="3628025"/>
              <a:ext cx="4232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*?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61687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Prime Checking Runtime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239" y="1414689"/>
            <a:ext cx="8742683" cy="4202340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9317921" y="1396093"/>
                <a:ext cx="2544785" cy="31393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Is the running time of the code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cs typeface="Segoe UI Semilight" panose="020B0402040204020203" pitchFamily="34" charset="0"/>
                      </a:rPr>
                      <m:t>𝑂</m:t>
                    </m:r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  <a:cs typeface="Segoe UI Semilight" panose="020B0402040204020203" pitchFamily="34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  <a:cs typeface="Segoe UI Semilight" panose="020B0402040204020203" pitchFamily="34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en-US" dirty="0"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 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Segoe UI Semilight" panose="020B0402040204020203" pitchFamily="34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cs typeface="Segoe UI Semilight" panose="020B0402040204020203" pitchFamily="34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Segoe UI Semilight" panose="020B0402040204020203" pitchFamily="34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cs typeface="Segoe UI Semilight" panose="020B0402040204020203" pitchFamily="34" charset="0"/>
                      </a:rPr>
                      <m:t>?</m:t>
                    </m:r>
                  </m:oMath>
                </a14:m>
                <a:endParaRPr lang="en-US" b="0" dirty="0"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  <a:p>
                <a:endParaRPr lang="en-US" dirty="0"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  <a:p>
                <a:r>
                  <a:rPr lang="en-US" dirty="0"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More than half the time we need 3 or fewer iterations. Is it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cs typeface="Segoe UI Semilight" panose="020B0402040204020203" pitchFamily="34" charset="0"/>
                      </a:rPr>
                      <m:t>𝑂</m:t>
                    </m:r>
                    <m:r>
                      <a:rPr lang="en-US" i="1" dirty="0" smtClean="0">
                        <a:latin typeface="Cambria Math" panose="02040503050406030204" pitchFamily="18" charset="0"/>
                        <a:cs typeface="Segoe UI Semilight" panose="020B0402040204020203" pitchFamily="34" charset="0"/>
                      </a:rPr>
                      <m:t>(1)</m:t>
                    </m:r>
                  </m:oMath>
                </a14:m>
                <a:r>
                  <a:rPr lang="en-US" dirty="0"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?</a:t>
                </a:r>
              </a:p>
              <a:p>
                <a:endParaRPr lang="en-US" dirty="0"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  <a:p>
                <a:r>
                  <a:rPr lang="en-US" dirty="0"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But there’s still always another number where the code takes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Segoe UI Semilight" panose="020B0402040204020203" pitchFamily="34" charset="0"/>
                      </a:rPr>
                      <m:t>𝑛</m:t>
                    </m:r>
                  </m:oMath>
                </a14:m>
                <a:r>
                  <a:rPr lang="en-US" dirty="0"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 iterations. So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Segoe UI Semilight" panose="020B0402040204020203" pitchFamily="34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cs typeface="Segoe UI Semilight" panose="020B0402040204020203" pitchFamily="34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Segoe UI Semilight" panose="020B0402040204020203" pitchFamily="34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cs typeface="Segoe UI Semilight" panose="020B0402040204020203" pitchFamily="34" charset="0"/>
                      </a:rPr>
                      <m:t>?</m:t>
                    </m:r>
                  </m:oMath>
                </a14:m>
                <a:endParaRPr lang="en-US" dirty="0"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7921" y="1396093"/>
                <a:ext cx="2544785" cy="3139321"/>
              </a:xfrm>
              <a:prstGeom prst="rect">
                <a:avLst/>
              </a:prstGeom>
              <a:blipFill>
                <a:blip r:embed="rId3"/>
                <a:stretch>
                  <a:fillRect l="-2158" t="-777" r="-2638" b="-23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849086" y="5753775"/>
            <a:ext cx="99849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This is why we have definitions!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F3FB14A-20D2-4F8D-A290-CD7AB1706060}"/>
                  </a:ext>
                </a:extLst>
              </p:cNvPr>
              <p:cNvSpPr txBox="1"/>
              <p:nvPr/>
            </p:nvSpPr>
            <p:spPr>
              <a:xfrm>
                <a:off x="849086" y="1414689"/>
                <a:ext cx="9144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solidFill>
                            <a:srgbClr val="4C3282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3600" b="0" i="1" smtClean="0">
                          <a:solidFill>
                            <a:srgbClr val="4C3282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600" b="0" i="1" smtClean="0">
                          <a:solidFill>
                            <a:srgbClr val="4C3282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3600" b="0" i="1" smtClean="0">
                          <a:solidFill>
                            <a:srgbClr val="4C3282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F3FB14A-20D2-4F8D-A290-CD7AB17060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086" y="1414689"/>
                <a:ext cx="914400" cy="646331"/>
              </a:xfrm>
              <a:prstGeom prst="rect">
                <a:avLst/>
              </a:prstGeom>
              <a:blipFill>
                <a:blip r:embed="rId4"/>
                <a:stretch>
                  <a:fillRect r="-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83702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D876B6-2302-2442-B39C-6734BFD35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8AAE69-9C48-8740-9D56-2EDAAB9F00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47741"/>
            <a:ext cx="10515600" cy="4129222"/>
          </a:xfrm>
        </p:spPr>
        <p:txBody>
          <a:bodyPr>
            <a:normAutofit/>
          </a:bodyPr>
          <a:lstStyle/>
          <a:p>
            <a:pPr marL="514350" indent="-514350">
              <a:spcBef>
                <a:spcPts val="2200"/>
              </a:spcBef>
              <a:buFont typeface="+mj-lt"/>
              <a:buAutoNum type="arabicPeriod"/>
            </a:pPr>
            <a:r>
              <a:rPr lang="en-US" dirty="0"/>
              <a:t>Describe the difference between Code Modeling and Asymptotic Analysis (both components of Algorithmic Analysis)</a:t>
            </a:r>
          </a:p>
          <a:p>
            <a:pPr marL="514350" indent="-514350">
              <a:spcBef>
                <a:spcPts val="2200"/>
              </a:spcBef>
              <a:buFont typeface="+mj-lt"/>
              <a:buAutoNum type="arabicPeriod"/>
            </a:pPr>
            <a:r>
              <a:rPr lang="en-US" dirty="0"/>
              <a:t>Model a (simple) piece of code with a function describing its runtime</a:t>
            </a:r>
          </a:p>
          <a:p>
            <a:pPr marL="514350" indent="-514350">
              <a:spcBef>
                <a:spcPts val="2200"/>
              </a:spcBef>
              <a:buFont typeface="+mj-lt"/>
              <a:buAutoNum type="arabicPeriod"/>
            </a:pPr>
            <a:r>
              <a:rPr lang="en-US" dirty="0"/>
              <a:t>Explain why we can throw away constants when we compute Big-Oh bounds</a:t>
            </a:r>
          </a:p>
          <a:p>
            <a:pPr marL="514350" indent="-514350">
              <a:spcBef>
                <a:spcPts val="2200"/>
              </a:spcBef>
              <a:buFont typeface="+mj-lt"/>
              <a:buAutoNum type="arabicPeriod"/>
            </a:pPr>
            <a:r>
              <a:rPr lang="en-US" dirty="0"/>
              <a:t>Identify whether Big-Oh (and Big-Omega, Big-Theta) statements about a function are accurate 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7545B91-0D20-E046-A8A9-1115A58B1F03}"/>
              </a:ext>
            </a:extLst>
          </p:cNvPr>
          <p:cNvSpPr txBox="1">
            <a:spLocks/>
          </p:cNvSpPr>
          <p:nvPr/>
        </p:nvSpPr>
        <p:spPr>
          <a:xfrm>
            <a:off x="838200" y="1000260"/>
            <a:ext cx="10515600" cy="7626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After this lecture, you should be able to...</a:t>
            </a:r>
          </a:p>
        </p:txBody>
      </p:sp>
    </p:spTree>
    <p:extLst>
      <p:ext uri="{BB962C8B-B14F-4D97-AF65-F5344CB8AC3E}">
        <p14:creationId xmlns:p14="http://schemas.microsoft.com/office/powerpoint/2010/main" val="29574196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5738B64E-F415-4445-8F68-51B55640A154}"/>
              </a:ext>
            </a:extLst>
          </p:cNvPr>
          <p:cNvGrpSpPr/>
          <p:nvPr/>
        </p:nvGrpSpPr>
        <p:grpSpPr>
          <a:xfrm>
            <a:off x="7925101" y="379877"/>
            <a:ext cx="4114499" cy="1516921"/>
            <a:chOff x="677853" y="1580757"/>
            <a:chExt cx="4114499" cy="151692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45B606AD-FECA-904F-90DC-CC784EF827C4}"/>
                    </a:ext>
                  </a:extLst>
                </p:cNvPr>
                <p:cNvSpPr/>
                <p:nvPr/>
              </p:nvSpPr>
              <p:spPr>
                <a:xfrm>
                  <a:off x="677853" y="1580757"/>
                  <a:ext cx="4114499" cy="1516921"/>
                </a:xfrm>
                <a:prstGeom prst="rect">
                  <a:avLst/>
                </a:prstGeom>
                <a:solidFill>
                  <a:srgbClr val="A48DD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i="1" dirty="0">
                    <a:latin typeface="Cambria Math" panose="02040503050406030204" pitchFamily="18" charset="0"/>
                  </a:endParaRPr>
                </a:p>
                <a:p>
                  <a14:m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en-US" dirty="0"/>
                    <a:t> </a:t>
                  </a:r>
                  <a:r>
                    <a:rPr lang="en-US" dirty="0">
                      <a:latin typeface="Segoe UI Historic" panose="020B0502040204020203" pitchFamily="34" charset="0"/>
                      <a:ea typeface="Segoe UI Historic" panose="020B0502040204020203" pitchFamily="34" charset="0"/>
                      <a:cs typeface="Segoe UI Historic" panose="020B0502040204020203" pitchFamily="34" charset="0"/>
                    </a:rPr>
                    <a:t>is</a:t>
                  </a:r>
                  <a:r>
                    <a:rPr lang="en-US" dirty="0"/>
                    <a:t> </a:t>
                  </a:r>
                  <a14:m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en-US" dirty="0"/>
                    <a:t> </a:t>
                  </a:r>
                  <a:r>
                    <a:rPr lang="en-US" dirty="0">
                      <a:latin typeface="Segoe UI Historic" panose="020B0502040204020203" pitchFamily="34" charset="0"/>
                      <a:ea typeface="Segoe UI Historic" panose="020B0502040204020203" pitchFamily="34" charset="0"/>
                      <a:cs typeface="Segoe UI Historic" panose="020B0502040204020203" pitchFamily="34" charset="0"/>
                    </a:rPr>
                    <a:t>if there exist positive constants </a:t>
                  </a:r>
                  <a14:m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a14:m>
                  <a:r>
                    <a:rPr lang="en-US" dirty="0">
                      <a:latin typeface="Segoe UI Historic" panose="020B0502040204020203" pitchFamily="34" charset="0"/>
                      <a:ea typeface="Segoe UI Historic" panose="020B0502040204020203" pitchFamily="34" charset="0"/>
                      <a:cs typeface="Segoe UI Historic" panose="020B0502040204020203" pitchFamily="34" charset="0"/>
                    </a:rPr>
                    <a:t> such that for all</a:t>
                  </a:r>
                  <a:r>
                    <a:rPr lang="en-US" dirty="0"/>
                    <a:t> </a:t>
                  </a:r>
                  <a14:m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a14:m>
                  <a:r>
                    <a:rPr lang="en-US" dirty="0"/>
                    <a:t>, 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45B606AD-FECA-904F-90DC-CC784EF827C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7853" y="1580757"/>
                  <a:ext cx="4114499" cy="1516921"/>
                </a:xfrm>
                <a:prstGeom prst="rect">
                  <a:avLst/>
                </a:prstGeom>
                <a:blipFill>
                  <a:blip r:embed="rId4"/>
                  <a:stretch>
                    <a:fillRect l="-1231" r="-1231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0619CF7-9F18-2640-BEAB-07C148F09DB8}"/>
                </a:ext>
              </a:extLst>
            </p:cNvPr>
            <p:cNvSpPr/>
            <p:nvPr/>
          </p:nvSpPr>
          <p:spPr>
            <a:xfrm>
              <a:off x="677853" y="1580758"/>
              <a:ext cx="4114499" cy="476250"/>
            </a:xfrm>
            <a:prstGeom prst="rect">
              <a:avLst/>
            </a:prstGeom>
            <a:solidFill>
              <a:srgbClr val="4C32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latin typeface="Segoe UI Historic" panose="020B0502040204020203" pitchFamily="34" charset="0"/>
                  <a:ea typeface="Segoe UI Historic" panose="020B0502040204020203" pitchFamily="34" charset="0"/>
                  <a:cs typeface="Segoe UI Historic" panose="020B0502040204020203" pitchFamily="34" charset="0"/>
                </a:rPr>
                <a:t>Big-O</a:t>
              </a:r>
            </a:p>
          </p:txBody>
        </p:sp>
      </p:grpSp>
      <p:pic>
        <p:nvPicPr>
          <p:cNvPr id="9" name="Content Placeholder 6"/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912" y="618003"/>
            <a:ext cx="7095114" cy="3410404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558913" y="4185419"/>
                <a:ext cx="5023180" cy="16312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Is the running time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?</a:t>
                </a:r>
              </a:p>
              <a:p>
                <a:r>
                  <a:rPr lang="en-US" sz="2000" dirty="0"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Can you find constants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  <a:cs typeface="Segoe UI Semilight" panose="020B0402040204020203" pitchFamily="34" charset="0"/>
                      </a:rPr>
                      <m:t>𝑐</m:t>
                    </m:r>
                  </m:oMath>
                </a14:m>
                <a:r>
                  <a:rPr lang="en-US" sz="2000" dirty="0"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latin typeface="Cambria Math" panose="02040503050406030204" pitchFamily="18" charset="0"/>
                            <a:cs typeface="Segoe UI Semilight" panose="020B0402040204020203" pitchFamily="34" charset="0"/>
                          </a:rPr>
                        </m:ctrlPr>
                      </m:sSubPr>
                      <m:e>
                        <m:r>
                          <a:rPr lang="en-US" sz="2000" i="1" dirty="0" smtClean="0">
                            <a:latin typeface="Cambria Math" panose="02040503050406030204" pitchFamily="18" charset="0"/>
                            <a:cs typeface="Segoe UI Semilight" panose="020B0402040204020203" pitchFamily="34" charset="0"/>
                          </a:rPr>
                          <m:t>𝑛</m:t>
                        </m:r>
                      </m:e>
                      <m:sub>
                        <m:r>
                          <a:rPr lang="en-US" sz="2000" i="1" dirty="0" smtClean="0">
                            <a:latin typeface="Cambria Math" panose="02040503050406030204" pitchFamily="18" charset="0"/>
                            <a:cs typeface="Segoe UI Semilight" panose="020B0402040204020203" pitchFamily="34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?</a:t>
                </a:r>
              </a:p>
              <a:p>
                <a:endParaRPr lang="en-US" sz="2000" dirty="0"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  <a:p>
                <a:r>
                  <a:rPr lang="en-US" sz="2000" dirty="0"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How about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Segoe UI Semilight" panose="020B0402040204020203" pitchFamily="34" charset="0"/>
                      </a:rPr>
                      <m:t>𝑐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Segoe UI Semilight" panose="020B0402040204020203" pitchFamily="34" charset="0"/>
                      </a:rPr>
                      <m:t>=1</m:t>
                    </m:r>
                  </m:oMath>
                </a14:m>
                <a:r>
                  <a:rPr lang="en-US" sz="2000" dirty="0"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Segoe UI Semilight" panose="020B0402040204020203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Segoe UI Semilight" panose="020B0402040204020203" pitchFamily="34" charset="0"/>
                          </a:rPr>
                          <m:t>𝑛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Segoe UI Semilight" panose="020B0402040204020203" pitchFamily="34" charset="0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Segoe UI Semilight" panose="020B0402040204020203" pitchFamily="34" charset="0"/>
                      </a:rPr>
                      <m:t>=5</m:t>
                    </m:r>
                  </m:oMath>
                </a14:m>
                <a:r>
                  <a:rPr lang="en-US" sz="2000" dirty="0"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, </a:t>
                </a:r>
              </a:p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Segoe UI Semilight" panose="020B0402040204020203" pitchFamily="34" charset="0"/>
                      </a:rPr>
                      <m:t>𝑓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Segoe UI Semilight" panose="020B0402040204020203" pitchFamily="34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Segoe UI Semilight" panose="020B0402040204020203" pitchFamily="34" charset="0"/>
                          </a:rPr>
                          <m:t>𝑛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cs typeface="Segoe UI Semilight" panose="020B0402040204020203" pitchFamily="34" charset="0"/>
                      </a:rPr>
                      <m:t>=</m:t>
                    </m:r>
                  </m:oMath>
                </a14:m>
                <a:r>
                  <a:rPr lang="en-US" sz="2000" dirty="0"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smallest divisor of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Segoe UI Semilight" panose="020B0402040204020203" pitchFamily="34" charset="0"/>
                      </a:rPr>
                      <m:t>𝑛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Segoe UI Semilight" panose="020B0402040204020203" pitchFamily="34" charset="0"/>
                      </a:rPr>
                      <m:t>≤1⋅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Segoe UI Semilight" panose="020B0402040204020203" pitchFamily="34" charset="0"/>
                      </a:rPr>
                      <m:t>𝑛</m:t>
                    </m:r>
                  </m:oMath>
                </a14:m>
                <a:r>
                  <a:rPr lang="en-US" sz="2000" dirty="0"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 for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Segoe UI Semilight" panose="020B0402040204020203" pitchFamily="34" charset="0"/>
                      </a:rPr>
                      <m:t>𝑛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Segoe UI Semilight" panose="020B0402040204020203" pitchFamily="34" charset="0"/>
                      </a:rPr>
                      <m:t>≥5</m:t>
                    </m:r>
                  </m:oMath>
                </a14:m>
                <a:endParaRPr lang="en-US" sz="2000" dirty="0"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913" y="4185419"/>
                <a:ext cx="5023180" cy="1631216"/>
              </a:xfrm>
              <a:prstGeom prst="rect">
                <a:avLst/>
              </a:prstGeom>
              <a:blipFill>
                <a:blip r:embed="rId6"/>
                <a:stretch>
                  <a:fillRect l="-1259" t="-2326" b="-54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Connector 11"/>
          <p:cNvCxnSpPr>
            <a:cxnSpLocks/>
          </p:cNvCxnSpPr>
          <p:nvPr/>
        </p:nvCxnSpPr>
        <p:spPr>
          <a:xfrm flipV="1">
            <a:off x="558912" y="721983"/>
            <a:ext cx="7095114" cy="3147786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6251943" y="4182773"/>
                <a:ext cx="5429727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Is the running time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(1)</m:t>
                    </m:r>
                  </m:oMath>
                </a14:m>
                <a:r>
                  <a:rPr lang="en-US" sz="2000" dirty="0"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?</a:t>
                </a:r>
              </a:p>
              <a:p>
                <a:r>
                  <a:rPr lang="en-US" sz="2000" dirty="0"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Can you find constants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  <a:cs typeface="Segoe UI Semilight" panose="020B0402040204020203" pitchFamily="34" charset="0"/>
                      </a:rPr>
                      <m:t>𝑐</m:t>
                    </m:r>
                  </m:oMath>
                </a14:m>
                <a:r>
                  <a:rPr lang="en-US" sz="2000" dirty="0"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latin typeface="Cambria Math" panose="02040503050406030204" pitchFamily="18" charset="0"/>
                            <a:cs typeface="Segoe UI Semilight" panose="020B0402040204020203" pitchFamily="34" charset="0"/>
                          </a:rPr>
                        </m:ctrlPr>
                      </m:sSubPr>
                      <m:e>
                        <m:r>
                          <a:rPr lang="en-US" sz="2000" i="1" dirty="0" smtClean="0">
                            <a:latin typeface="Cambria Math" panose="02040503050406030204" pitchFamily="18" charset="0"/>
                            <a:cs typeface="Segoe UI Semilight" panose="020B0402040204020203" pitchFamily="34" charset="0"/>
                          </a:rPr>
                          <m:t>𝑛</m:t>
                        </m:r>
                      </m:e>
                      <m:sub>
                        <m:r>
                          <a:rPr lang="en-US" sz="2000" i="1" dirty="0" smtClean="0">
                            <a:latin typeface="Cambria Math" panose="02040503050406030204" pitchFamily="18" charset="0"/>
                            <a:cs typeface="Segoe UI Semilight" panose="020B0402040204020203" pitchFamily="34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?</a:t>
                </a:r>
              </a:p>
              <a:p>
                <a:endParaRPr lang="en-US" sz="2000" dirty="0"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  <a:p>
                <a:r>
                  <a:rPr lang="en-US" sz="2000" dirty="0"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No! Choose your value of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Segoe UI Semilight" panose="020B0402040204020203" pitchFamily="34" charset="0"/>
                      </a:rPr>
                      <m:t>𝑐</m:t>
                    </m:r>
                  </m:oMath>
                </a14:m>
                <a:r>
                  <a:rPr lang="en-US" sz="2000" dirty="0"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. I can find a prime number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Segoe UI Semilight" panose="020B0402040204020203" pitchFamily="34" charset="0"/>
                      </a:rPr>
                      <m:t>𝑘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Segoe UI Semilight" panose="020B0402040204020203" pitchFamily="34" charset="0"/>
                      </a:rPr>
                      <m:t> </m:t>
                    </m:r>
                  </m:oMath>
                </a14:m>
                <a:r>
                  <a:rPr lang="en-US" sz="2000" dirty="0"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bigger than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Segoe UI Semilight" panose="020B0402040204020203" pitchFamily="34" charset="0"/>
                      </a:rPr>
                      <m:t>𝑐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Segoe UI Semilight" panose="020B0402040204020203" pitchFamily="34" charset="0"/>
                      </a:rPr>
                      <m:t>.</m:t>
                    </m:r>
                  </m:oMath>
                </a14:m>
                <a:endParaRPr lang="en-US" sz="2000" dirty="0"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  <a:p>
                <a:r>
                  <a:rPr lang="en-US" sz="2000" dirty="0"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And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Segoe UI Semilight" panose="020B0402040204020203" pitchFamily="34" charset="0"/>
                      </a:rPr>
                      <m:t>𝑓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Segoe UI Semilight" panose="020B0402040204020203" pitchFamily="34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Segoe UI Semilight" panose="020B0402040204020203" pitchFamily="34" charset="0"/>
                          </a:rPr>
                          <m:t>𝑘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cs typeface="Segoe UI Semilight" panose="020B0402040204020203" pitchFamily="34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Segoe UI Semilight" panose="020B0402040204020203" pitchFamily="34" charset="0"/>
                      </a:rPr>
                      <m:t>𝑘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Segoe UI Semilight" panose="020B0402040204020203" pitchFamily="34" charset="0"/>
                      </a:rPr>
                      <m:t>&gt;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Segoe UI Semilight" panose="020B0402040204020203" pitchFamily="34" charset="0"/>
                      </a:rPr>
                      <m:t>𝑐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Segoe UI Semilight" panose="020B0402040204020203" pitchFamily="34" charset="0"/>
                      </a:rPr>
                      <m:t>⋅1</m:t>
                    </m:r>
                  </m:oMath>
                </a14:m>
                <a:r>
                  <a:rPr lang="en-US" sz="2000" dirty="0"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 so the definition isn’t met!</a:t>
                </a: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1943" y="4182773"/>
                <a:ext cx="5429727" cy="1938992"/>
              </a:xfrm>
              <a:prstGeom prst="rect">
                <a:avLst/>
              </a:prstGeom>
              <a:blipFill>
                <a:blip r:embed="rId7"/>
                <a:stretch>
                  <a:fillRect l="-1168" t="-1299"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558912" y="6123013"/>
                <a:ext cx="1093488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It’s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 but not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endParaRPr lang="en-US" sz="2400" dirty="0"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912" y="6123013"/>
                <a:ext cx="10934882" cy="461665"/>
              </a:xfrm>
              <a:prstGeom prst="rect">
                <a:avLst/>
              </a:prstGeom>
              <a:blipFill>
                <a:blip r:embed="rId8"/>
                <a:stretch>
                  <a:fillRect l="-812" t="-5405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7B60897-0F13-474C-8405-834B1E05D2C7}"/>
                  </a:ext>
                </a:extLst>
              </p:cNvPr>
              <p:cNvSpPr txBox="1"/>
              <p:nvPr/>
            </p:nvSpPr>
            <p:spPr>
              <a:xfrm>
                <a:off x="849086" y="721983"/>
                <a:ext cx="9144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solidFill>
                            <a:srgbClr val="4C3282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3600" b="0" i="1" smtClean="0">
                          <a:solidFill>
                            <a:srgbClr val="4C3282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600" b="0" i="1" smtClean="0">
                          <a:solidFill>
                            <a:srgbClr val="4C3282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3600" b="0" i="1" smtClean="0">
                          <a:solidFill>
                            <a:srgbClr val="4C3282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7B60897-0F13-474C-8405-834B1E05D2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086" y="721983"/>
                <a:ext cx="914400" cy="646331"/>
              </a:xfrm>
              <a:prstGeom prst="rect">
                <a:avLst/>
              </a:prstGeom>
              <a:blipFill>
                <a:blip r:embed="rId9"/>
                <a:stretch>
                  <a:fillRect l="-12329" r="-31507" b="-21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15371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Big-Oh isn’t everything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Our prime finding code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as tight bound. But so is printing all the elements of a list.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227" t="-15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Content Placeholder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867" y="2380304"/>
            <a:ext cx="4873791" cy="234268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5929" y="2380304"/>
            <a:ext cx="5046004" cy="234268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786297" y="5178014"/>
                <a:ext cx="10798923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dirty="0"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Your experience running these two pieces of code is going to be very different. </a:t>
                </a:r>
              </a:p>
              <a:p>
                <a:r>
                  <a:rPr lang="en-US" sz="2200" dirty="0"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It’s disappointing that the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  <a:cs typeface="Segoe UI Semilight" panose="020B0402040204020203" pitchFamily="34" charset="0"/>
                      </a:rPr>
                      <m:t>𝑂</m:t>
                    </m:r>
                    <m:r>
                      <a:rPr lang="en-US" sz="2200" b="0" i="0" smtClean="0">
                        <a:latin typeface="Cambria Math" panose="02040503050406030204" pitchFamily="18" charset="0"/>
                        <a:cs typeface="Segoe UI Semilight" panose="020B0402040204020203" pitchFamily="34" charset="0"/>
                      </a:rPr>
                      <m:t>()</m:t>
                    </m:r>
                  </m:oMath>
                </a14:m>
                <a:r>
                  <a:rPr lang="en-US" sz="2200" dirty="0"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 are the same – that’s not very precise. </a:t>
                </a:r>
              </a:p>
              <a:p>
                <a:r>
                  <a:rPr lang="en-US" sz="2200" dirty="0"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Could we have some way of pointing out the list code always takes AT LEAST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  <a:cs typeface="Segoe UI Semilight" panose="020B0402040204020203" pitchFamily="34" charset="0"/>
                      </a:rPr>
                      <m:t>𝑛</m:t>
                    </m:r>
                  </m:oMath>
                </a14:m>
                <a:r>
                  <a:rPr lang="en-US" sz="2200" dirty="0"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 operations?</a:t>
                </a: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297" y="5178014"/>
                <a:ext cx="10798923" cy="1107996"/>
              </a:xfrm>
              <a:prstGeom prst="rect">
                <a:avLst/>
              </a:prstGeom>
              <a:blipFill>
                <a:blip r:embed="rId6"/>
                <a:stretch>
                  <a:fillRect l="-705" t="-4598" b="-91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C645502-1A69-3C48-8750-ABC24543D3A2}"/>
                  </a:ext>
                </a:extLst>
              </p:cNvPr>
              <p:cNvSpPr txBox="1"/>
              <p:nvPr/>
            </p:nvSpPr>
            <p:spPr>
              <a:xfrm>
                <a:off x="2779521" y="4722986"/>
                <a:ext cx="7393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C645502-1A69-3C48-8750-ABC24543D3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9521" y="4722986"/>
                <a:ext cx="739305" cy="369332"/>
              </a:xfrm>
              <a:prstGeom prst="rect">
                <a:avLst/>
              </a:prstGeom>
              <a:blipFill>
                <a:blip r:embed="rId7"/>
                <a:stretch>
                  <a:fillRect b="-137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F19D812-9C80-CF41-BE57-7799C0D1CA02}"/>
                  </a:ext>
                </a:extLst>
              </p:cNvPr>
              <p:cNvSpPr txBox="1"/>
              <p:nvPr/>
            </p:nvSpPr>
            <p:spPr>
              <a:xfrm>
                <a:off x="8005690" y="4832033"/>
                <a:ext cx="7393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F19D812-9C80-CF41-BE57-7799C0D1CA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5690" y="4832033"/>
                <a:ext cx="739305" cy="369332"/>
              </a:xfrm>
              <a:prstGeom prst="rect">
                <a:avLst/>
              </a:prstGeom>
              <a:blipFill>
                <a:blip r:embed="rId8"/>
                <a:stretch>
                  <a:fillRect b="-9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3040266-BAD9-824A-93DB-9E7E5ADE77B0}"/>
              </a:ext>
            </a:extLst>
          </p:cNvPr>
          <p:cNvCxnSpPr>
            <a:cxnSpLocks/>
          </p:cNvCxnSpPr>
          <p:nvPr/>
        </p:nvCxnSpPr>
        <p:spPr>
          <a:xfrm flipV="1">
            <a:off x="786297" y="2404623"/>
            <a:ext cx="4793362" cy="210771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8B89862-88AA-AE4D-9FDA-76ABDF7C982C}"/>
              </a:ext>
            </a:extLst>
          </p:cNvPr>
          <p:cNvCxnSpPr>
            <a:cxnSpLocks/>
          </p:cNvCxnSpPr>
          <p:nvPr/>
        </p:nvCxnSpPr>
        <p:spPr>
          <a:xfrm flipV="1">
            <a:off x="6006134" y="2404623"/>
            <a:ext cx="4708188" cy="210771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3031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Big-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dirty="0"/>
                  <a:t> [Omega]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292" t="-21667"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/>
          <p:cNvGrpSpPr/>
          <p:nvPr/>
        </p:nvGrpSpPr>
        <p:grpSpPr>
          <a:xfrm>
            <a:off x="6768607" y="438781"/>
            <a:ext cx="5042393" cy="1843018"/>
            <a:chOff x="677853" y="1580757"/>
            <a:chExt cx="5042393" cy="184301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ectangle 6"/>
                <p:cNvSpPr/>
                <p:nvPr/>
              </p:nvSpPr>
              <p:spPr>
                <a:xfrm>
                  <a:off x="677853" y="1580757"/>
                  <a:ext cx="5042393" cy="1843018"/>
                </a:xfrm>
                <a:prstGeom prst="rect">
                  <a:avLst/>
                </a:prstGeom>
                <a:solidFill>
                  <a:srgbClr val="A48DD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sz="2400" i="1" dirty="0">
                    <a:latin typeface="Cambria Math" panose="02040503050406030204" pitchFamily="18" charset="0"/>
                  </a:endParaRPr>
                </a:p>
                <a:p>
                  <a14:m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en-US" sz="2400" dirty="0"/>
                    <a:t> </a:t>
                  </a:r>
                  <a:r>
                    <a:rPr lang="en-US" sz="2200" dirty="0">
                      <a:solidFill>
                        <a:schemeClr val="bg1"/>
                      </a:solidFill>
                      <a:latin typeface="Segoe UI Semilight" panose="020B0402040204020203" pitchFamily="34" charset="0"/>
                      <a:cs typeface="Segoe UI Semilight" panose="020B0402040204020203" pitchFamily="34" charset="0"/>
                    </a:rPr>
                    <a:t>is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Ω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en-US" sz="2400" dirty="0"/>
                    <a:t> </a:t>
                  </a:r>
                  <a:r>
                    <a:rPr lang="en-US" sz="2200" dirty="0">
                      <a:solidFill>
                        <a:schemeClr val="bg1"/>
                      </a:solidFill>
                      <a:latin typeface="Segoe UI Semilight" panose="020B0402040204020203" pitchFamily="34" charset="0"/>
                      <a:cs typeface="Segoe UI Semilight" panose="020B0402040204020203" pitchFamily="34" charset="0"/>
                    </a:rPr>
                    <a:t>if there exist positive constants </a:t>
                  </a:r>
                  <a14:m>
                    <m:oMath xmlns:m="http://schemas.openxmlformats.org/officeDocument/2006/math">
                      <m:r>
                        <a:rPr lang="en-US" sz="22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Segoe UI Semilight" panose="020B0402040204020203" pitchFamily="34" charset="0"/>
                        </a:rPr>
                        <m:t>𝑐</m:t>
                      </m:r>
                      <m:r>
                        <a:rPr lang="en-US" sz="22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Segoe UI Semilight" panose="020B0402040204020203" pitchFamily="34" charset="0"/>
                        </a:rPr>
                        <m:t>, </m:t>
                      </m:r>
                      <m:sSub>
                        <m:sSubPr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Segoe UI Semilight" panose="020B0402040204020203" pitchFamily="34" charset="0"/>
                            </a:rPr>
                          </m:ctrlPr>
                        </m:sSubPr>
                        <m:e>
                          <m:r>
                            <a:rPr lang="en-US" sz="22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Segoe UI Semilight" panose="020B0402040204020203" pitchFamily="34" charset="0"/>
                            </a:rPr>
                            <m:t>𝑛</m:t>
                          </m:r>
                        </m:e>
                        <m:sub>
                          <m:r>
                            <a:rPr lang="en-US" sz="22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Segoe UI Semilight" panose="020B0402040204020203" pitchFamily="34" charset="0"/>
                            </a:rPr>
                            <m:t>0</m:t>
                          </m:r>
                        </m:sub>
                      </m:sSub>
                    </m:oMath>
                  </a14:m>
                  <a:r>
                    <a:rPr lang="en-US" sz="2200" dirty="0">
                      <a:solidFill>
                        <a:schemeClr val="bg1"/>
                      </a:solidFill>
                      <a:latin typeface="Segoe UI Semilight" panose="020B0402040204020203" pitchFamily="34" charset="0"/>
                      <a:cs typeface="Segoe UI Semilight" panose="020B0402040204020203" pitchFamily="34" charset="0"/>
                    </a:rPr>
                    <a:t> such that for all </a:t>
                  </a:r>
                  <a14:m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a14:m>
                  <a:r>
                    <a:rPr lang="en-US" sz="2400" dirty="0"/>
                    <a:t>, 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≥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7" name="Rectangle 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7853" y="1580757"/>
                  <a:ext cx="5042393" cy="1843018"/>
                </a:xfrm>
                <a:prstGeom prst="rect">
                  <a:avLst/>
                </a:prstGeom>
                <a:blipFill>
                  <a:blip r:embed="rId4"/>
                  <a:stretch>
                    <a:fillRect l="-1256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Rectangle 7"/>
            <p:cNvSpPr/>
            <p:nvPr/>
          </p:nvSpPr>
          <p:spPr>
            <a:xfrm>
              <a:off x="677853" y="1580758"/>
              <a:ext cx="5042392" cy="476250"/>
            </a:xfrm>
            <a:prstGeom prst="rect">
              <a:avLst/>
            </a:prstGeom>
            <a:solidFill>
              <a:srgbClr val="4C32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200" dirty="0">
                  <a:solidFill>
                    <a:schemeClr val="bg1"/>
                  </a:solidFill>
                  <a:latin typeface="Segoe UI Semilight" panose="020B0402040204020203" pitchFamily="34" charset="0"/>
                </a:rPr>
                <a:t>Big-Omega</a:t>
              </a:r>
            </a:p>
          </p:txBody>
        </p:sp>
      </p:grpSp>
      <p:pic>
        <p:nvPicPr>
          <p:cNvPr id="18" name="Content Placeholder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07579"/>
            <a:ext cx="7520908" cy="361507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C2C89EB-607D-314D-96AA-C66402BBBC91}"/>
              </a:ext>
            </a:extLst>
          </p:cNvPr>
          <p:cNvCxnSpPr>
            <a:cxnSpLocks/>
          </p:cNvCxnSpPr>
          <p:nvPr/>
        </p:nvCxnSpPr>
        <p:spPr>
          <a:xfrm flipV="1">
            <a:off x="171418" y="3105838"/>
            <a:ext cx="7179720" cy="318161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D6048FE-7CB7-F842-BBCB-E43F56ABEB8A}"/>
              </a:ext>
            </a:extLst>
          </p:cNvPr>
          <p:cNvCxnSpPr>
            <a:cxnSpLocks/>
          </p:cNvCxnSpPr>
          <p:nvPr/>
        </p:nvCxnSpPr>
        <p:spPr>
          <a:xfrm>
            <a:off x="171418" y="6287370"/>
            <a:ext cx="7306721" cy="0"/>
          </a:xfrm>
          <a:prstGeom prst="line">
            <a:avLst/>
          </a:prstGeom>
          <a:ln w="3492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FC1937B-A5FC-E44A-B41C-D48978804259}"/>
                  </a:ext>
                </a:extLst>
              </p:cNvPr>
              <p:cNvSpPr txBox="1"/>
              <p:nvPr/>
            </p:nvSpPr>
            <p:spPr>
              <a:xfrm>
                <a:off x="2331665" y="4173804"/>
                <a:ext cx="177043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FC1937B-A5FC-E44A-B41C-D489788042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1665" y="4173804"/>
                <a:ext cx="1770433" cy="461665"/>
              </a:xfrm>
              <a:prstGeom prst="rect">
                <a:avLst/>
              </a:prstGeom>
              <a:blipFill>
                <a:blip r:embed="rId6"/>
                <a:stretch>
                  <a:fillRect b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560C591-3F28-CB4B-9CCD-F5AC63E4E828}"/>
                  </a:ext>
                </a:extLst>
              </p:cNvPr>
              <p:cNvSpPr txBox="1"/>
              <p:nvPr/>
            </p:nvSpPr>
            <p:spPr>
              <a:xfrm>
                <a:off x="6217901" y="6287370"/>
                <a:ext cx="90441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smtClean="0">
                          <a:latin typeface="Cambria Math" panose="02040503050406030204" pitchFamily="18" charset="0"/>
                        </a:rPr>
                        <m:t>Ω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1)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560C591-3F28-CB4B-9CCD-F5AC63E4E8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7901" y="6287370"/>
                <a:ext cx="904415" cy="461665"/>
              </a:xfrm>
              <a:prstGeom prst="rect">
                <a:avLst/>
              </a:prstGeom>
              <a:blipFill>
                <a:blip r:embed="rId7"/>
                <a:stretch>
                  <a:fillRect b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8EA345D-D828-CF4A-B08F-CF3E8CE8604C}"/>
                  </a:ext>
                </a:extLst>
              </p:cNvPr>
              <p:cNvSpPr txBox="1"/>
              <p:nvPr/>
            </p:nvSpPr>
            <p:spPr>
              <a:xfrm>
                <a:off x="7631890" y="4023473"/>
                <a:ext cx="4456889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The formal definition of Big-Omega is the flipped version of Big-Oh!</a:t>
                </a:r>
              </a:p>
              <a:p>
                <a:endParaRPr lang="en-US" dirty="0"/>
              </a:p>
              <a:p>
                <a:r>
                  <a:rPr lang="en-US" dirty="0"/>
                  <a:t>“f(n) is O(g(n))” : f(n) grows at most as fast as g(n)</a:t>
                </a:r>
              </a:p>
              <a:p>
                <a:endParaRPr lang="en-US" dirty="0"/>
              </a:p>
              <a:p>
                <a:r>
                  <a:rPr lang="en-US" dirty="0"/>
                  <a:t>“f(n) is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dirty="0"/>
                  <a:t>(g(n))” : f(n) grows at least as fast as g(n)</a:t>
                </a: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8EA345D-D828-CF4A-B08F-CF3E8CE860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1890" y="4023473"/>
                <a:ext cx="4456889" cy="2308324"/>
              </a:xfrm>
              <a:prstGeom prst="rect">
                <a:avLst/>
              </a:prstGeom>
              <a:blipFill>
                <a:blip r:embed="rId8"/>
                <a:stretch>
                  <a:fillRect l="-852" t="-1093" b="-27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Group 14">
            <a:extLst>
              <a:ext uri="{FF2B5EF4-FFF2-40B4-BE49-F238E27FC236}">
                <a16:creationId xmlns:a16="http://schemas.microsoft.com/office/drawing/2014/main" id="{65549E4C-02D1-614D-9964-B3661A037363}"/>
              </a:ext>
            </a:extLst>
          </p:cNvPr>
          <p:cNvGrpSpPr/>
          <p:nvPr/>
        </p:nvGrpSpPr>
        <p:grpSpPr>
          <a:xfrm>
            <a:off x="7705209" y="2400249"/>
            <a:ext cx="4114499" cy="1516921"/>
            <a:chOff x="677853" y="1580757"/>
            <a:chExt cx="4114499" cy="151692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57E0FED9-0FFA-834E-AC63-08BE224E4950}"/>
                    </a:ext>
                  </a:extLst>
                </p:cNvPr>
                <p:cNvSpPr/>
                <p:nvPr/>
              </p:nvSpPr>
              <p:spPr>
                <a:xfrm>
                  <a:off x="677853" y="1580757"/>
                  <a:ext cx="4114499" cy="1516921"/>
                </a:xfrm>
                <a:prstGeom prst="rect">
                  <a:avLst/>
                </a:prstGeom>
                <a:solidFill>
                  <a:srgbClr val="A48DD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i="1" dirty="0">
                    <a:latin typeface="Cambria Math" panose="02040503050406030204" pitchFamily="18" charset="0"/>
                  </a:endParaRPr>
                </a:p>
                <a:p>
                  <a14:m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en-US" dirty="0"/>
                    <a:t> </a:t>
                  </a:r>
                  <a:r>
                    <a:rPr lang="en-US" dirty="0">
                      <a:latin typeface="Segoe UI Historic" panose="020B0502040204020203" pitchFamily="34" charset="0"/>
                      <a:ea typeface="Segoe UI Historic" panose="020B0502040204020203" pitchFamily="34" charset="0"/>
                      <a:cs typeface="Segoe UI Historic" panose="020B0502040204020203" pitchFamily="34" charset="0"/>
                    </a:rPr>
                    <a:t>is</a:t>
                  </a:r>
                  <a:r>
                    <a:rPr lang="en-US" dirty="0"/>
                    <a:t> </a:t>
                  </a:r>
                  <a14:m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en-US" dirty="0"/>
                    <a:t> </a:t>
                  </a:r>
                  <a:r>
                    <a:rPr lang="en-US" dirty="0">
                      <a:latin typeface="Segoe UI Historic" panose="020B0502040204020203" pitchFamily="34" charset="0"/>
                      <a:ea typeface="Segoe UI Historic" panose="020B0502040204020203" pitchFamily="34" charset="0"/>
                      <a:cs typeface="Segoe UI Historic" panose="020B0502040204020203" pitchFamily="34" charset="0"/>
                    </a:rPr>
                    <a:t>if there exist positive constants </a:t>
                  </a:r>
                  <a14:m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a14:m>
                  <a:r>
                    <a:rPr lang="en-US" dirty="0">
                      <a:latin typeface="Segoe UI Historic" panose="020B0502040204020203" pitchFamily="34" charset="0"/>
                      <a:ea typeface="Segoe UI Historic" panose="020B0502040204020203" pitchFamily="34" charset="0"/>
                      <a:cs typeface="Segoe UI Historic" panose="020B0502040204020203" pitchFamily="34" charset="0"/>
                    </a:rPr>
                    <a:t> such that for all</a:t>
                  </a:r>
                  <a:r>
                    <a:rPr lang="en-US" dirty="0"/>
                    <a:t> </a:t>
                  </a:r>
                  <a14:m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a14:m>
                  <a:r>
                    <a:rPr lang="en-US" dirty="0"/>
                    <a:t>, 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45B606AD-FECA-904F-90DC-CC784EF827C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7853" y="1580757"/>
                  <a:ext cx="4114499" cy="1516921"/>
                </a:xfrm>
                <a:prstGeom prst="rect">
                  <a:avLst/>
                </a:prstGeom>
                <a:blipFill>
                  <a:blip r:embed="rId9"/>
                  <a:stretch>
                    <a:fillRect l="-1231" r="-1231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A118CA0-B6F6-7B47-9739-20C211FB12E5}"/>
                </a:ext>
              </a:extLst>
            </p:cNvPr>
            <p:cNvSpPr/>
            <p:nvPr/>
          </p:nvSpPr>
          <p:spPr>
            <a:xfrm>
              <a:off x="677853" y="1580758"/>
              <a:ext cx="4114499" cy="476250"/>
            </a:xfrm>
            <a:prstGeom prst="rect">
              <a:avLst/>
            </a:prstGeom>
            <a:solidFill>
              <a:srgbClr val="4C32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latin typeface="Segoe UI Historic" panose="020B0502040204020203" pitchFamily="34" charset="0"/>
                  <a:ea typeface="Segoe UI Historic" panose="020B0502040204020203" pitchFamily="34" charset="0"/>
                  <a:cs typeface="Segoe UI Historic" panose="020B0502040204020203" pitchFamily="34" charset="0"/>
                </a:rPr>
                <a:t>Big-O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076730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ABA8D-8795-BE47-B80A-79332F0D3B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Big-Omega Also Doesn’t Have to be Tight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4847454-5483-D644-BEFE-945CE9B49BA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50860"/>
                <a:ext cx="10515600" cy="4428868"/>
              </a:xfrm>
            </p:spPr>
            <p:txBody>
              <a:bodyPr>
                <a:normAutofit fontScale="77500" lnSpcReduction="20000"/>
              </a:bodyPr>
              <a:lstStyle/>
              <a:p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2</m:t>
                    </m:r>
                    <m:sSup>
                      <m:sSupPr>
                        <m:ctrlPr>
                          <a:rPr lang="en-US" sz="32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is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3200"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(</m:t>
                    </m:r>
                  </m:oMath>
                </a14:m>
                <a:r>
                  <a:rPr lang="en-US" sz="3200" dirty="0"/>
                  <a:t>1)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320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3200">
                        <a:latin typeface="Cambria Math" panose="02040503050406030204" pitchFamily="18" charset="0"/>
                      </a:rPr>
                      <m:t>is</m:t>
                    </m:r>
                    <m:r>
                      <a:rPr lang="en-US" sz="320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3200"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 sz="320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n</m:t>
                    </m:r>
                  </m:oMath>
                </a14:m>
                <a:r>
                  <a:rPr lang="en-US" sz="3200" dirty="0"/>
                  <a:t>)</a:t>
                </a:r>
              </a:p>
              <a:p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2</m:t>
                    </m:r>
                    <m:sSup>
                      <m:sSup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320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3200">
                        <a:latin typeface="Cambria Math" panose="02040503050406030204" pitchFamily="18" charset="0"/>
                      </a:rPr>
                      <m:t>is</m:t>
                    </m:r>
                    <m:r>
                      <a:rPr lang="en-US" sz="320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3200"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 sz="320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3200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320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3200">
                        <a:latin typeface="Cambria Math" panose="02040503050406030204" pitchFamily="18" charset="0"/>
                      </a:rPr>
                      <m:t>is</m:t>
                    </m:r>
                    <m:r>
                      <a:rPr lang="en-US" sz="320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3200"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 sz="320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320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3200" dirty="0"/>
              </a:p>
              <a:p>
                <a:endParaRPr lang="en-US" sz="3200" dirty="0"/>
              </a:p>
              <a:p>
                <a:endParaRPr lang="en-US" sz="3200" b="0" i="1" dirty="0">
                  <a:latin typeface="Cambria Math" panose="02040503050406030204" pitchFamily="18" charset="0"/>
                </a:endParaRPr>
              </a:p>
              <a:p>
                <a:endParaRPr lang="en-US" sz="3200" i="1" dirty="0">
                  <a:latin typeface="Cambria Math" panose="02040503050406030204" pitchFamily="18" charset="0"/>
                </a:endParaRPr>
              </a:p>
              <a:p>
                <a:endParaRPr lang="en-US" sz="3200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2</m:t>
                    </m:r>
                    <m:sSup>
                      <m:sSup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320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3200">
                        <a:latin typeface="Cambria Math" panose="02040503050406030204" pitchFamily="18" charset="0"/>
                      </a:rPr>
                      <m:t>is</m:t>
                    </m:r>
                    <m:r>
                      <a:rPr lang="en-US" sz="320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lowerbounded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by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all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the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complexity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classes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listed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above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 (1, 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320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3200" dirty="0"/>
              </a:p>
              <a:p>
                <a:endParaRPr lang="en-US" sz="3200" dirty="0"/>
              </a:p>
              <a:p>
                <a:endParaRPr lang="en-US" sz="3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4847454-5483-D644-BEFE-945CE9B49BA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50860"/>
                <a:ext cx="10515600" cy="4428868"/>
              </a:xfrm>
              <a:blipFill>
                <a:blip r:embed="rId3"/>
                <a:stretch>
                  <a:fillRect l="-724" t="-2857" r="-8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6DFE13B9-F531-2946-B56B-242F61A3199F}"/>
              </a:ext>
            </a:extLst>
          </p:cNvPr>
          <p:cNvGrpSpPr/>
          <p:nvPr/>
        </p:nvGrpSpPr>
        <p:grpSpPr>
          <a:xfrm>
            <a:off x="5017840" y="1826704"/>
            <a:ext cx="3510731" cy="2245295"/>
            <a:chOff x="4131097" y="3067100"/>
            <a:chExt cx="3510731" cy="2245295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9633827-B1AE-6F49-B782-74B57D54DD22}"/>
                </a:ext>
              </a:extLst>
            </p:cNvPr>
            <p:cNvGrpSpPr/>
            <p:nvPr/>
          </p:nvGrpSpPr>
          <p:grpSpPr>
            <a:xfrm>
              <a:off x="4131097" y="3067100"/>
              <a:ext cx="3510731" cy="2245295"/>
              <a:chOff x="523768" y="2943940"/>
              <a:chExt cx="3510731" cy="2245295"/>
            </a:xfrm>
          </p:grpSpPr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F1ABD29C-7AD6-D34C-B9A5-700DA7030AFF}"/>
                  </a:ext>
                </a:extLst>
              </p:cNvPr>
              <p:cNvCxnSpPr/>
              <p:nvPr/>
            </p:nvCxnSpPr>
            <p:spPr>
              <a:xfrm>
                <a:off x="850900" y="4991100"/>
                <a:ext cx="2821118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14F67A54-24E8-3F45-BC44-2E9B88921D80}"/>
                      </a:ext>
                    </a:extLst>
                  </p:cNvPr>
                  <p:cNvSpPr txBox="1"/>
                  <p:nvPr/>
                </p:nvSpPr>
                <p:spPr>
                  <a:xfrm>
                    <a:off x="523768" y="2943940"/>
                    <a:ext cx="720325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A8207758-31F9-F649-86F9-AC04FD03532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3768" y="2943940"/>
                    <a:ext cx="720325" cy="36933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6EA5FFBA-9E3C-B944-8DC3-F79E0F7A6F1F}"/>
                      </a:ext>
                    </a:extLst>
                  </p:cNvPr>
                  <p:cNvSpPr txBox="1"/>
                  <p:nvPr/>
                </p:nvSpPr>
                <p:spPr>
                  <a:xfrm>
                    <a:off x="3648689" y="4819903"/>
                    <a:ext cx="385810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8A9F4252-2EFE-E444-AD89-8E949353E4C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648689" y="4819903"/>
                    <a:ext cx="385810" cy="369332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F6EB67A0-593C-0D44-ADBF-E71624FB41C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33927" y="3313272"/>
                <a:ext cx="1" cy="167782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8CB3245A-57AB-7C4C-B39F-B7F7051631A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33015" y="4669396"/>
              <a:ext cx="2863534" cy="445765"/>
            </a:xfrm>
            <a:prstGeom prst="straightConnector1">
              <a:avLst/>
            </a:prstGeom>
            <a:ln w="47625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8DBE474F-05A5-6045-A3DA-F34C2888E079}"/>
                </a:ext>
              </a:extLst>
            </p:cNvPr>
            <p:cNvSpPr/>
            <p:nvPr/>
          </p:nvSpPr>
          <p:spPr>
            <a:xfrm>
              <a:off x="4483099" y="3965676"/>
              <a:ext cx="2761627" cy="1152423"/>
            </a:xfrm>
            <a:custGeom>
              <a:avLst/>
              <a:gdLst>
                <a:gd name="connsiteX0" fmla="*/ 0 w 2832100"/>
                <a:gd name="connsiteY0" fmla="*/ 1409700 h 1409700"/>
                <a:gd name="connsiteX1" fmla="*/ 1638300 w 2832100"/>
                <a:gd name="connsiteY1" fmla="*/ 939800 h 1409700"/>
                <a:gd name="connsiteX2" fmla="*/ 2832100 w 2832100"/>
                <a:gd name="connsiteY2" fmla="*/ 0 h 1409700"/>
                <a:gd name="connsiteX3" fmla="*/ 2832100 w 2832100"/>
                <a:gd name="connsiteY3" fmla="*/ 0 h 1409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32100" h="1409700">
                  <a:moveTo>
                    <a:pt x="0" y="1409700"/>
                  </a:moveTo>
                  <a:cubicBezTo>
                    <a:pt x="583141" y="1292225"/>
                    <a:pt x="1166283" y="1174750"/>
                    <a:pt x="1638300" y="939800"/>
                  </a:cubicBezTo>
                  <a:cubicBezTo>
                    <a:pt x="2110317" y="704850"/>
                    <a:pt x="2832100" y="0"/>
                    <a:pt x="2832100" y="0"/>
                  </a:cubicBezTo>
                  <a:lnTo>
                    <a:pt x="2832100" y="0"/>
                  </a:lnTo>
                </a:path>
              </a:pathLst>
            </a:custGeom>
            <a:noFill/>
            <a:ln w="476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4" name="Freeform 13">
            <a:extLst>
              <a:ext uri="{FF2B5EF4-FFF2-40B4-BE49-F238E27FC236}">
                <a16:creationId xmlns:a16="http://schemas.microsoft.com/office/drawing/2014/main" id="{51FA1580-5DBE-2B49-BF63-6C510F609A21}"/>
              </a:ext>
            </a:extLst>
          </p:cNvPr>
          <p:cNvSpPr/>
          <p:nvPr/>
        </p:nvSpPr>
        <p:spPr>
          <a:xfrm>
            <a:off x="5345200" y="1826711"/>
            <a:ext cx="2778275" cy="2038583"/>
          </a:xfrm>
          <a:custGeom>
            <a:avLst/>
            <a:gdLst>
              <a:gd name="connsiteX0" fmla="*/ 0 w 2832100"/>
              <a:gd name="connsiteY0" fmla="*/ 1409700 h 1409700"/>
              <a:gd name="connsiteX1" fmla="*/ 1638300 w 2832100"/>
              <a:gd name="connsiteY1" fmla="*/ 939800 h 1409700"/>
              <a:gd name="connsiteX2" fmla="*/ 2832100 w 2832100"/>
              <a:gd name="connsiteY2" fmla="*/ 0 h 1409700"/>
              <a:gd name="connsiteX3" fmla="*/ 2832100 w 2832100"/>
              <a:gd name="connsiteY3" fmla="*/ 0 h 1409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2100" h="1409700">
                <a:moveTo>
                  <a:pt x="0" y="1409700"/>
                </a:moveTo>
                <a:cubicBezTo>
                  <a:pt x="583141" y="1292225"/>
                  <a:pt x="1166283" y="1174750"/>
                  <a:pt x="1638300" y="939800"/>
                </a:cubicBezTo>
                <a:cubicBezTo>
                  <a:pt x="2110317" y="704850"/>
                  <a:pt x="2832100" y="0"/>
                  <a:pt x="2832100" y="0"/>
                </a:cubicBezTo>
                <a:lnTo>
                  <a:pt x="2832100" y="0"/>
                </a:lnTo>
              </a:path>
            </a:pathLst>
          </a:custGeom>
          <a:noFill/>
          <a:ln w="476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853F08D-08A2-594A-93DA-948887D27B87}"/>
              </a:ext>
            </a:extLst>
          </p:cNvPr>
          <p:cNvSpPr txBox="1"/>
          <p:nvPr/>
        </p:nvSpPr>
        <p:spPr>
          <a:xfrm>
            <a:off x="8183292" y="1593109"/>
            <a:ext cx="497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2n</a:t>
            </a:r>
            <a:r>
              <a:rPr lang="en-US" baseline="30000" dirty="0"/>
              <a:t>3</a:t>
            </a:r>
            <a:endParaRPr lang="en-US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5A4D9DF-A7C5-204B-A980-09BD0C78198B}"/>
              </a:ext>
            </a:extLst>
          </p:cNvPr>
          <p:cNvCxnSpPr>
            <a:cxnSpLocks/>
          </p:cNvCxnSpPr>
          <p:nvPr/>
        </p:nvCxnSpPr>
        <p:spPr>
          <a:xfrm flipV="1">
            <a:off x="5405601" y="3811133"/>
            <a:ext cx="2725868" cy="1"/>
          </a:xfrm>
          <a:prstGeom prst="straightConnector1">
            <a:avLst/>
          </a:prstGeom>
          <a:ln w="4762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E40F5CEC-DE74-8E48-BE35-F94A7451CC0B}"/>
              </a:ext>
            </a:extLst>
          </p:cNvPr>
          <p:cNvSpPr txBox="1"/>
          <p:nvPr/>
        </p:nvSpPr>
        <p:spPr>
          <a:xfrm>
            <a:off x="8140675" y="2502338"/>
            <a:ext cx="370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  <a:r>
              <a:rPr lang="en-US" baseline="30000" dirty="0"/>
              <a:t>2</a:t>
            </a:r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631D456-29D6-EE49-8DAD-9EBC13000380}"/>
              </a:ext>
            </a:extLst>
          </p:cNvPr>
          <p:cNvSpPr txBox="1"/>
          <p:nvPr/>
        </p:nvSpPr>
        <p:spPr>
          <a:xfrm>
            <a:off x="8200492" y="3145337"/>
            <a:ext cx="285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D142930-037C-0743-9A74-22ADE266B8D4}"/>
              </a:ext>
            </a:extLst>
          </p:cNvPr>
          <p:cNvSpPr txBox="1"/>
          <p:nvPr/>
        </p:nvSpPr>
        <p:spPr>
          <a:xfrm>
            <a:off x="8077724" y="3558252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7" name="Freeform 26">
            <a:extLst>
              <a:ext uri="{FF2B5EF4-FFF2-40B4-BE49-F238E27FC236}">
                <a16:creationId xmlns:a16="http://schemas.microsoft.com/office/drawing/2014/main" id="{17D97475-3D36-B342-9C0A-4697DD5671D0}"/>
              </a:ext>
            </a:extLst>
          </p:cNvPr>
          <p:cNvSpPr/>
          <p:nvPr/>
        </p:nvSpPr>
        <p:spPr>
          <a:xfrm>
            <a:off x="5369841" y="1962441"/>
            <a:ext cx="2761623" cy="1965139"/>
          </a:xfrm>
          <a:custGeom>
            <a:avLst/>
            <a:gdLst>
              <a:gd name="connsiteX0" fmla="*/ 0 w 2832100"/>
              <a:gd name="connsiteY0" fmla="*/ 1409700 h 1409700"/>
              <a:gd name="connsiteX1" fmla="*/ 1638300 w 2832100"/>
              <a:gd name="connsiteY1" fmla="*/ 939800 h 1409700"/>
              <a:gd name="connsiteX2" fmla="*/ 2832100 w 2832100"/>
              <a:gd name="connsiteY2" fmla="*/ 0 h 1409700"/>
              <a:gd name="connsiteX3" fmla="*/ 2832100 w 2832100"/>
              <a:gd name="connsiteY3" fmla="*/ 0 h 1409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2100" h="1409700">
                <a:moveTo>
                  <a:pt x="0" y="1409700"/>
                </a:moveTo>
                <a:cubicBezTo>
                  <a:pt x="583141" y="1292225"/>
                  <a:pt x="1166283" y="1174750"/>
                  <a:pt x="1638300" y="939800"/>
                </a:cubicBezTo>
                <a:cubicBezTo>
                  <a:pt x="2110317" y="704850"/>
                  <a:pt x="2832100" y="0"/>
                  <a:pt x="2832100" y="0"/>
                </a:cubicBezTo>
                <a:lnTo>
                  <a:pt x="2832100" y="0"/>
                </a:lnTo>
              </a:path>
            </a:pathLst>
          </a:custGeom>
          <a:noFill/>
          <a:ln w="476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72E853E-388A-F041-83B9-6B596018AC8C}"/>
              </a:ext>
            </a:extLst>
          </p:cNvPr>
          <p:cNvSpPr txBox="1"/>
          <p:nvPr/>
        </p:nvSpPr>
        <p:spPr>
          <a:xfrm>
            <a:off x="8216520" y="1940535"/>
            <a:ext cx="370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  <a:r>
              <a:rPr lang="en-US" baseline="30000" dirty="0"/>
              <a:t>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2734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7CDF9-EDBE-496E-B2CE-88D78CF100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94FC08-38EC-440A-8F1A-AA45CD3792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5240" y="1463857"/>
            <a:ext cx="3996760" cy="484550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4n</a:t>
            </a:r>
            <a:r>
              <a:rPr lang="en-US" baseline="30000" dirty="0"/>
              <a:t>2</a:t>
            </a:r>
            <a:r>
              <a:rPr lang="en-US" dirty="0"/>
              <a:t> </a:t>
            </a:r>
            <a:r>
              <a:rPr lang="en-US" b="1" dirty="0">
                <a:solidFill>
                  <a:srgbClr val="B6A479"/>
                </a:solidFill>
              </a:rPr>
              <a:t>∈ </a:t>
            </a:r>
            <a:r>
              <a:rPr lang="el-GR" dirty="0"/>
              <a:t>Ω</a:t>
            </a:r>
            <a:r>
              <a:rPr lang="en-US" dirty="0"/>
              <a:t>(1)</a:t>
            </a:r>
          </a:p>
          <a:p>
            <a:pPr marL="0" indent="0">
              <a:buNone/>
            </a:pPr>
            <a:r>
              <a:rPr lang="en-US" b="1" dirty="0">
                <a:solidFill>
                  <a:srgbClr val="4C3282"/>
                </a:solidFill>
              </a:rPr>
              <a:t>true</a:t>
            </a:r>
          </a:p>
          <a:p>
            <a:pPr marL="0" indent="0">
              <a:buNone/>
            </a:pPr>
            <a:r>
              <a:rPr lang="en-US" dirty="0"/>
              <a:t>4n</a:t>
            </a:r>
            <a:r>
              <a:rPr lang="en-US" baseline="30000" dirty="0"/>
              <a:t>2</a:t>
            </a:r>
            <a:r>
              <a:rPr lang="en-US" dirty="0"/>
              <a:t> </a:t>
            </a:r>
            <a:r>
              <a:rPr lang="en-US" b="1" dirty="0">
                <a:solidFill>
                  <a:srgbClr val="B6A479"/>
                </a:solidFill>
              </a:rPr>
              <a:t>∈ </a:t>
            </a:r>
            <a:r>
              <a:rPr lang="el-GR" dirty="0"/>
              <a:t>Ω</a:t>
            </a:r>
            <a:r>
              <a:rPr lang="en-US" dirty="0"/>
              <a:t>(n) </a:t>
            </a:r>
          </a:p>
          <a:p>
            <a:pPr marL="0" indent="0">
              <a:buNone/>
            </a:pPr>
            <a:r>
              <a:rPr lang="en-US" b="1" dirty="0">
                <a:solidFill>
                  <a:srgbClr val="4C3282"/>
                </a:solidFill>
              </a:rPr>
              <a:t>true</a:t>
            </a:r>
          </a:p>
          <a:p>
            <a:pPr marL="0" indent="0">
              <a:buNone/>
            </a:pPr>
            <a:r>
              <a:rPr lang="en-US" dirty="0"/>
              <a:t>4n</a:t>
            </a:r>
            <a:r>
              <a:rPr lang="en-US" baseline="30000" dirty="0"/>
              <a:t>2</a:t>
            </a:r>
            <a:r>
              <a:rPr lang="en-US" dirty="0"/>
              <a:t> </a:t>
            </a:r>
            <a:r>
              <a:rPr lang="en-US" b="1" dirty="0">
                <a:solidFill>
                  <a:srgbClr val="B6A479"/>
                </a:solidFill>
              </a:rPr>
              <a:t>∈ </a:t>
            </a:r>
            <a:r>
              <a:rPr lang="el-GR" dirty="0"/>
              <a:t>Ω</a:t>
            </a:r>
            <a:r>
              <a:rPr lang="en-US" dirty="0"/>
              <a:t>(n</a:t>
            </a:r>
            <a:r>
              <a:rPr lang="en-US" baseline="30000" dirty="0"/>
              <a:t>2</a:t>
            </a:r>
            <a:r>
              <a:rPr lang="en-US" dirty="0"/>
              <a:t>) </a:t>
            </a:r>
          </a:p>
          <a:p>
            <a:pPr marL="0" indent="0">
              <a:buNone/>
            </a:pPr>
            <a:r>
              <a:rPr lang="en-US" b="1" dirty="0">
                <a:solidFill>
                  <a:srgbClr val="4C3282"/>
                </a:solidFill>
              </a:rPr>
              <a:t>true</a:t>
            </a:r>
          </a:p>
          <a:p>
            <a:pPr marL="0" indent="0">
              <a:buNone/>
            </a:pPr>
            <a:r>
              <a:rPr lang="en-US" dirty="0"/>
              <a:t>4n</a:t>
            </a:r>
            <a:r>
              <a:rPr lang="en-US" baseline="30000" dirty="0"/>
              <a:t>2</a:t>
            </a:r>
            <a:r>
              <a:rPr lang="en-US" dirty="0"/>
              <a:t> </a:t>
            </a:r>
            <a:r>
              <a:rPr lang="en-US" b="1" dirty="0">
                <a:solidFill>
                  <a:srgbClr val="B6A479"/>
                </a:solidFill>
              </a:rPr>
              <a:t>∈ </a:t>
            </a:r>
            <a:r>
              <a:rPr lang="el-GR" dirty="0"/>
              <a:t>Ω</a:t>
            </a:r>
            <a:r>
              <a:rPr lang="en-US" dirty="0"/>
              <a:t>(n</a:t>
            </a:r>
            <a:r>
              <a:rPr lang="en-US" baseline="30000" dirty="0"/>
              <a:t>3</a:t>
            </a:r>
            <a:r>
              <a:rPr lang="en-US" dirty="0"/>
              <a:t>) </a:t>
            </a:r>
          </a:p>
          <a:p>
            <a:pPr marL="0" indent="0">
              <a:buNone/>
            </a:pPr>
            <a:r>
              <a:rPr lang="en-US" b="1" dirty="0">
                <a:solidFill>
                  <a:srgbClr val="B6A479"/>
                </a:solidFill>
              </a:rPr>
              <a:t>false</a:t>
            </a:r>
          </a:p>
          <a:p>
            <a:pPr marL="0" indent="0">
              <a:buNone/>
            </a:pPr>
            <a:r>
              <a:rPr lang="en-US" dirty="0"/>
              <a:t>4n</a:t>
            </a:r>
            <a:r>
              <a:rPr lang="en-US" baseline="30000" dirty="0"/>
              <a:t>2</a:t>
            </a:r>
            <a:r>
              <a:rPr lang="en-US" dirty="0"/>
              <a:t> </a:t>
            </a:r>
            <a:r>
              <a:rPr lang="en-US" b="1" dirty="0">
                <a:solidFill>
                  <a:srgbClr val="B6A479"/>
                </a:solidFill>
              </a:rPr>
              <a:t>∈ </a:t>
            </a:r>
            <a:r>
              <a:rPr lang="el-GR" dirty="0"/>
              <a:t>Ω</a:t>
            </a:r>
            <a:r>
              <a:rPr lang="en-US" dirty="0"/>
              <a:t>(n</a:t>
            </a:r>
            <a:r>
              <a:rPr lang="en-US" baseline="30000" dirty="0"/>
              <a:t>4</a:t>
            </a:r>
            <a:r>
              <a:rPr lang="en-US" dirty="0"/>
              <a:t>) </a:t>
            </a:r>
          </a:p>
          <a:p>
            <a:pPr marL="0" indent="0">
              <a:buNone/>
            </a:pPr>
            <a:r>
              <a:rPr lang="en-US" b="1" dirty="0">
                <a:solidFill>
                  <a:srgbClr val="B6A479"/>
                </a:solidFill>
              </a:rPr>
              <a:t>false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9F0FF53-AAD3-4BB1-885A-2E8E38E27AC8}"/>
              </a:ext>
            </a:extLst>
          </p:cNvPr>
          <p:cNvSpPr txBox="1">
            <a:spLocks/>
          </p:cNvSpPr>
          <p:nvPr/>
        </p:nvSpPr>
        <p:spPr>
          <a:xfrm>
            <a:off x="4572000" y="1295300"/>
            <a:ext cx="3996760" cy="5182617"/>
          </a:xfrm>
          <a:prstGeom prst="rect">
            <a:avLst/>
          </a:prstGeom>
        </p:spPr>
        <p:txBody>
          <a:bodyPr vert="horz" lIns="45720" tIns="45720" rIns="4572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B6A479"/>
              </a:buClr>
              <a:buFont typeface="Segoe UI Semilight" panose="020B0402040204020203" pitchFamily="34" charset="0"/>
              <a:buChar char="-"/>
              <a:defRPr sz="1800" kern="120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B6A479"/>
              </a:buClr>
              <a:buFont typeface="Segoe UI Semilight" panose="020B0402040204020203" pitchFamily="34" charset="0"/>
              <a:buChar char="-"/>
              <a:defRPr sz="1400" kern="120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B6A479"/>
              </a:buClr>
              <a:buFont typeface="Segoe UI Semilight" panose="020B0402040204020203" pitchFamily="34" charset="0"/>
              <a:buChar char="-"/>
              <a:defRPr sz="1400" kern="120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B6A479"/>
              </a:buClr>
              <a:buFont typeface="Segoe UI Semilight" panose="020B0402040204020203" pitchFamily="34" charset="0"/>
              <a:buChar char="-"/>
              <a:defRPr sz="1400" kern="120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4n</a:t>
            </a:r>
            <a:r>
              <a:rPr lang="en-US" sz="2400" baseline="30000" dirty="0"/>
              <a:t>2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B6A479"/>
                </a:solidFill>
              </a:rPr>
              <a:t>∈ </a:t>
            </a:r>
            <a:r>
              <a:rPr lang="en-US" sz="2400" dirty="0"/>
              <a:t>O(1) </a:t>
            </a:r>
          </a:p>
          <a:p>
            <a:pPr marL="0" indent="0">
              <a:buNone/>
            </a:pPr>
            <a:r>
              <a:rPr lang="en-US" sz="2400" b="1" dirty="0">
                <a:solidFill>
                  <a:srgbClr val="B6A479"/>
                </a:solidFill>
              </a:rPr>
              <a:t>false</a:t>
            </a:r>
          </a:p>
          <a:p>
            <a:pPr marL="0" indent="0">
              <a:buNone/>
            </a:pPr>
            <a:r>
              <a:rPr lang="en-US" sz="2400" dirty="0"/>
              <a:t>4n</a:t>
            </a:r>
            <a:r>
              <a:rPr lang="en-US" sz="2400" baseline="30000" dirty="0"/>
              <a:t>2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B6A479"/>
                </a:solidFill>
              </a:rPr>
              <a:t>∈ </a:t>
            </a:r>
            <a:r>
              <a:rPr lang="en-US" sz="2400" dirty="0"/>
              <a:t>O(n) </a:t>
            </a:r>
          </a:p>
          <a:p>
            <a:pPr marL="0" indent="0">
              <a:buNone/>
            </a:pPr>
            <a:r>
              <a:rPr lang="en-US" sz="2400" b="1" dirty="0">
                <a:solidFill>
                  <a:srgbClr val="B6A479"/>
                </a:solidFill>
              </a:rPr>
              <a:t>false</a:t>
            </a:r>
          </a:p>
          <a:p>
            <a:pPr marL="0" indent="0">
              <a:buNone/>
            </a:pPr>
            <a:r>
              <a:rPr lang="en-US" sz="2400" dirty="0"/>
              <a:t>4n</a:t>
            </a:r>
            <a:r>
              <a:rPr lang="en-US" sz="2400" baseline="30000" dirty="0"/>
              <a:t>2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B6A479"/>
                </a:solidFill>
              </a:rPr>
              <a:t>∈ </a:t>
            </a:r>
            <a:r>
              <a:rPr lang="en-US" sz="2400" dirty="0"/>
              <a:t>O(n</a:t>
            </a:r>
            <a:r>
              <a:rPr lang="en-US" sz="2400" baseline="30000" dirty="0"/>
              <a:t>2</a:t>
            </a:r>
            <a:r>
              <a:rPr lang="en-US" sz="2400" dirty="0"/>
              <a:t>) </a:t>
            </a:r>
          </a:p>
          <a:p>
            <a:pPr marL="0" indent="0">
              <a:buNone/>
            </a:pPr>
            <a:r>
              <a:rPr lang="en-US" sz="2400" b="1" dirty="0">
                <a:solidFill>
                  <a:srgbClr val="4C3282"/>
                </a:solidFill>
              </a:rPr>
              <a:t>true</a:t>
            </a:r>
          </a:p>
          <a:p>
            <a:pPr marL="0" indent="0">
              <a:buNone/>
            </a:pPr>
            <a:r>
              <a:rPr lang="en-US" sz="2400" dirty="0"/>
              <a:t>4n</a:t>
            </a:r>
            <a:r>
              <a:rPr lang="en-US" sz="2400" baseline="30000" dirty="0"/>
              <a:t>2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B6A479"/>
                </a:solidFill>
              </a:rPr>
              <a:t>∈ </a:t>
            </a:r>
            <a:r>
              <a:rPr lang="en-US" sz="2400" dirty="0"/>
              <a:t>O(n</a:t>
            </a:r>
            <a:r>
              <a:rPr lang="en-US" sz="2400" baseline="30000" dirty="0"/>
              <a:t>3</a:t>
            </a:r>
            <a:r>
              <a:rPr lang="en-US" sz="2400" dirty="0"/>
              <a:t>) </a:t>
            </a:r>
          </a:p>
          <a:p>
            <a:pPr marL="0" indent="0">
              <a:buNone/>
            </a:pPr>
            <a:r>
              <a:rPr lang="en-US" sz="2400" b="1" dirty="0">
                <a:solidFill>
                  <a:srgbClr val="4C3282"/>
                </a:solidFill>
              </a:rPr>
              <a:t>true</a:t>
            </a:r>
          </a:p>
          <a:p>
            <a:pPr marL="0" indent="0">
              <a:buNone/>
            </a:pPr>
            <a:r>
              <a:rPr lang="en-US" sz="2400" dirty="0"/>
              <a:t>4n</a:t>
            </a:r>
            <a:r>
              <a:rPr lang="en-US" sz="2400" baseline="30000" dirty="0"/>
              <a:t>2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B6A479"/>
                </a:solidFill>
              </a:rPr>
              <a:t>∈ </a:t>
            </a:r>
            <a:r>
              <a:rPr lang="en-US" sz="2400" dirty="0"/>
              <a:t>O(n</a:t>
            </a:r>
            <a:r>
              <a:rPr lang="en-US" sz="2400" baseline="30000" dirty="0"/>
              <a:t>4</a:t>
            </a:r>
            <a:r>
              <a:rPr lang="en-US" sz="2400" dirty="0"/>
              <a:t>) </a:t>
            </a:r>
          </a:p>
          <a:p>
            <a:pPr marL="0" indent="0">
              <a:buNone/>
            </a:pPr>
            <a:r>
              <a:rPr lang="en-US" sz="2400" b="1" dirty="0">
                <a:solidFill>
                  <a:srgbClr val="4C3282"/>
                </a:solidFill>
              </a:rPr>
              <a:t>true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2B16B9C-CFE9-BF40-BD33-85CDF025D542}"/>
              </a:ext>
            </a:extLst>
          </p:cNvPr>
          <p:cNvGrpSpPr/>
          <p:nvPr/>
        </p:nvGrpSpPr>
        <p:grpSpPr>
          <a:xfrm>
            <a:off x="7778132" y="818778"/>
            <a:ext cx="4114499" cy="1516921"/>
            <a:chOff x="677853" y="1580757"/>
            <a:chExt cx="4114499" cy="151692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7568C0A0-4260-BE49-8FA0-97B9BC1ACD22}"/>
                    </a:ext>
                  </a:extLst>
                </p:cNvPr>
                <p:cNvSpPr/>
                <p:nvPr/>
              </p:nvSpPr>
              <p:spPr>
                <a:xfrm>
                  <a:off x="677853" y="1580757"/>
                  <a:ext cx="4114499" cy="1516921"/>
                </a:xfrm>
                <a:prstGeom prst="rect">
                  <a:avLst/>
                </a:prstGeom>
                <a:solidFill>
                  <a:srgbClr val="A48DD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i="1" dirty="0">
                    <a:latin typeface="Cambria Math" panose="02040503050406030204" pitchFamily="18" charset="0"/>
                  </a:endParaRPr>
                </a:p>
                <a:p>
                  <a14:m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en-US" dirty="0"/>
                    <a:t> </a:t>
                  </a:r>
                  <a14:m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∈</m:t>
                      </m:r>
                    </m:oMath>
                  </a14:m>
                  <a:r>
                    <a:rPr lang="en-US" dirty="0"/>
                    <a:t> </a:t>
                  </a:r>
                  <a14:m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en-US" dirty="0"/>
                    <a:t> </a:t>
                  </a:r>
                  <a:r>
                    <a:rPr lang="en-US" dirty="0">
                      <a:latin typeface="Segoe UI Historic" panose="020B0502040204020203" pitchFamily="34" charset="0"/>
                      <a:ea typeface="Segoe UI Historic" panose="020B0502040204020203" pitchFamily="34" charset="0"/>
                      <a:cs typeface="Segoe UI Historic" panose="020B0502040204020203" pitchFamily="34" charset="0"/>
                    </a:rPr>
                    <a:t>if there exist positive constants </a:t>
                  </a:r>
                  <a14:m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a14:m>
                  <a:r>
                    <a:rPr lang="en-US" dirty="0">
                      <a:latin typeface="Segoe UI Historic" panose="020B0502040204020203" pitchFamily="34" charset="0"/>
                      <a:ea typeface="Segoe UI Historic" panose="020B0502040204020203" pitchFamily="34" charset="0"/>
                      <a:cs typeface="Segoe UI Historic" panose="020B0502040204020203" pitchFamily="34" charset="0"/>
                    </a:rPr>
                    <a:t> such that for all</a:t>
                  </a:r>
                  <a:r>
                    <a:rPr lang="en-US" dirty="0"/>
                    <a:t> </a:t>
                  </a:r>
                  <a14:m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a14:m>
                  <a:r>
                    <a:rPr lang="en-US" dirty="0"/>
                    <a:t>, 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7568C0A0-4260-BE49-8FA0-97B9BC1ACD2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7853" y="1580757"/>
                  <a:ext cx="4114499" cy="1516921"/>
                </a:xfrm>
                <a:prstGeom prst="rect">
                  <a:avLst/>
                </a:prstGeom>
                <a:blipFill>
                  <a:blip r:embed="rId3"/>
                  <a:stretch>
                    <a:fillRect l="-1235" r="-1235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FA3ABDB-AD4C-2B4E-9DEE-C92462BFE0A5}"/>
                </a:ext>
              </a:extLst>
            </p:cNvPr>
            <p:cNvSpPr/>
            <p:nvPr/>
          </p:nvSpPr>
          <p:spPr>
            <a:xfrm>
              <a:off x="677853" y="1580758"/>
              <a:ext cx="4114499" cy="476250"/>
            </a:xfrm>
            <a:prstGeom prst="rect">
              <a:avLst/>
            </a:prstGeom>
            <a:solidFill>
              <a:srgbClr val="4C32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latin typeface="Segoe UI Historic" panose="020B0502040204020203" pitchFamily="34" charset="0"/>
                  <a:ea typeface="Segoe UI Historic" panose="020B0502040204020203" pitchFamily="34" charset="0"/>
                  <a:cs typeface="Segoe UI Historic" panose="020B0502040204020203" pitchFamily="34" charset="0"/>
                </a:rPr>
                <a:t>Big-O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DF2C373-D836-8F47-95E7-F3A914D06F25}"/>
              </a:ext>
            </a:extLst>
          </p:cNvPr>
          <p:cNvGrpSpPr/>
          <p:nvPr/>
        </p:nvGrpSpPr>
        <p:grpSpPr>
          <a:xfrm>
            <a:off x="7778132" y="2641261"/>
            <a:ext cx="4114499" cy="1516921"/>
            <a:chOff x="1605747" y="1580757"/>
            <a:chExt cx="4114499" cy="151692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F4342AB9-5956-C541-A0C6-622BF98BC9E8}"/>
                    </a:ext>
                  </a:extLst>
                </p:cNvPr>
                <p:cNvSpPr/>
                <p:nvPr/>
              </p:nvSpPr>
              <p:spPr>
                <a:xfrm>
                  <a:off x="1605747" y="1580757"/>
                  <a:ext cx="4114499" cy="1516921"/>
                </a:xfrm>
                <a:prstGeom prst="rect">
                  <a:avLst/>
                </a:prstGeom>
                <a:solidFill>
                  <a:srgbClr val="A48DD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i="1" dirty="0">
                    <a:latin typeface="Cambria Math" panose="02040503050406030204" pitchFamily="18" charset="0"/>
                  </a:endParaRPr>
                </a:p>
                <a:p>
                  <a14:m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en-US" dirty="0"/>
                    <a:t> </a:t>
                  </a:r>
                  <a14:m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∈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Ω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en-US" dirty="0"/>
                    <a:t> </a:t>
                  </a:r>
                  <a:r>
                    <a:rPr lang="en-US" dirty="0">
                      <a:solidFill>
                        <a:schemeClr val="bg1"/>
                      </a:solidFill>
                      <a:latin typeface="Segoe UI Semilight" panose="020B0402040204020203" pitchFamily="34" charset="0"/>
                      <a:cs typeface="Segoe UI Semilight" panose="020B0402040204020203" pitchFamily="34" charset="0"/>
                    </a:rPr>
                    <a:t>if there exist positive constants </a:t>
                  </a:r>
                  <a14:m>
                    <m:oMath xmlns:m="http://schemas.openxmlformats.org/officeDocument/2006/math">
                      <m:r>
                        <a:rPr lang="en-US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Segoe UI Semilight" panose="020B0402040204020203" pitchFamily="34" charset="0"/>
                        </a:rPr>
                        <m:t>𝑐</m:t>
                      </m:r>
                      <m:r>
                        <a:rPr lang="en-US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Segoe UI Semilight" panose="020B0402040204020203" pitchFamily="34" charset="0"/>
                        </a:rPr>
                        <m:t>, 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Segoe UI Semilight" panose="020B0402040204020203" pitchFamily="34" charset="0"/>
                            </a:rPr>
                          </m:ctrlPr>
                        </m:sSubPr>
                        <m:e>
                          <m:r>
                            <a:rPr lang="en-US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Segoe UI Semilight" panose="020B0402040204020203" pitchFamily="34" charset="0"/>
                            </a:rPr>
                            <m:t>𝑛</m:t>
                          </m:r>
                        </m:e>
                        <m:sub>
                          <m:r>
                            <a:rPr lang="en-US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Segoe UI Semilight" panose="020B0402040204020203" pitchFamily="34" charset="0"/>
                            </a:rPr>
                            <m:t>0</m:t>
                          </m:r>
                        </m:sub>
                      </m:sSub>
                    </m:oMath>
                  </a14:m>
                  <a:r>
                    <a:rPr lang="en-US" dirty="0">
                      <a:solidFill>
                        <a:schemeClr val="bg1"/>
                      </a:solidFill>
                      <a:latin typeface="Segoe UI Semilight" panose="020B0402040204020203" pitchFamily="34" charset="0"/>
                      <a:cs typeface="Segoe UI Semilight" panose="020B0402040204020203" pitchFamily="34" charset="0"/>
                    </a:rPr>
                    <a:t> such that for all </a:t>
                  </a:r>
                  <a14:m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a14:m>
                  <a:r>
                    <a:rPr lang="en-US" dirty="0"/>
                    <a:t>, 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F4342AB9-5956-C541-A0C6-622BF98BC9E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05747" y="1580757"/>
                  <a:ext cx="4114499" cy="1516921"/>
                </a:xfrm>
                <a:prstGeom prst="rect">
                  <a:avLst/>
                </a:prstGeom>
                <a:blipFill>
                  <a:blip r:embed="rId4"/>
                  <a:stretch>
                    <a:fillRect l="-1235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17401C2-BC74-8D43-9490-DD96908755D4}"/>
                </a:ext>
              </a:extLst>
            </p:cNvPr>
            <p:cNvSpPr/>
            <p:nvPr/>
          </p:nvSpPr>
          <p:spPr>
            <a:xfrm>
              <a:off x="1605747" y="1580758"/>
              <a:ext cx="4114498" cy="476250"/>
            </a:xfrm>
            <a:prstGeom prst="rect">
              <a:avLst/>
            </a:prstGeom>
            <a:solidFill>
              <a:srgbClr val="4C32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000" dirty="0">
                  <a:solidFill>
                    <a:schemeClr val="bg1"/>
                  </a:solidFill>
                  <a:latin typeface="Segoe UI Semilight" panose="020B0402040204020203" pitchFamily="34" charset="0"/>
                </a:rPr>
                <a:t>Big-Omega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36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Tight Big-O and Big-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dirty="0">
                    <a:latin typeface="+mn-lt"/>
                  </a:rPr>
                  <a:t> Bounds Together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292" t="-21667"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Content Placeholder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439" y="1871330"/>
            <a:ext cx="4873791" cy="234268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0050" y="1883366"/>
            <a:ext cx="5046004" cy="2342682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4003002-FC10-AD4F-B3E4-756B910978D6}"/>
              </a:ext>
            </a:extLst>
          </p:cNvPr>
          <p:cNvCxnSpPr>
            <a:cxnSpLocks/>
          </p:cNvCxnSpPr>
          <p:nvPr/>
        </p:nvCxnSpPr>
        <p:spPr>
          <a:xfrm flipV="1">
            <a:off x="1128589" y="1931942"/>
            <a:ext cx="4793362" cy="210771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67DF750-4639-CF44-9255-0C03B8650853}"/>
              </a:ext>
            </a:extLst>
          </p:cNvPr>
          <p:cNvCxnSpPr>
            <a:cxnSpLocks/>
          </p:cNvCxnSpPr>
          <p:nvPr/>
        </p:nvCxnSpPr>
        <p:spPr>
          <a:xfrm>
            <a:off x="1128589" y="4005790"/>
            <a:ext cx="4793362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D0E5790-422E-6942-B385-D5305EAA8A9C}"/>
              </a:ext>
            </a:extLst>
          </p:cNvPr>
          <p:cNvCxnSpPr>
            <a:cxnSpLocks/>
          </p:cNvCxnSpPr>
          <p:nvPr/>
        </p:nvCxnSpPr>
        <p:spPr>
          <a:xfrm flipV="1">
            <a:off x="6285771" y="2040782"/>
            <a:ext cx="4793362" cy="210772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1782486-CE4E-874A-A1BB-ECC94C8C7AF0}"/>
              </a:ext>
            </a:extLst>
          </p:cNvPr>
          <p:cNvCxnSpPr>
            <a:cxnSpLocks/>
          </p:cNvCxnSpPr>
          <p:nvPr/>
        </p:nvCxnSpPr>
        <p:spPr>
          <a:xfrm flipV="1">
            <a:off x="6285771" y="2106294"/>
            <a:ext cx="4873790" cy="2107718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6D1AEBA-004F-6647-9F91-C863DC2C6460}"/>
              </a:ext>
            </a:extLst>
          </p:cNvPr>
          <p:cNvSpPr txBox="1"/>
          <p:nvPr/>
        </p:nvSpPr>
        <p:spPr>
          <a:xfrm>
            <a:off x="3572997" y="5278563"/>
            <a:ext cx="50460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</a:t>
            </a:r>
            <a:r>
              <a:rPr lang="en-US" i="1" dirty="0"/>
              <a:t>most</a:t>
            </a:r>
            <a:r>
              <a:rPr lang="en-US" dirty="0"/>
              <a:t> functions look like the one on the right, with the same tight Big-Oh and Big-Omega bound. But we’ll see important examples of the one on the left.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B794278-AC78-6B47-9EE8-4C3021720343}"/>
              </a:ext>
            </a:extLst>
          </p:cNvPr>
          <p:cNvSpPr txBox="1"/>
          <p:nvPr/>
        </p:nvSpPr>
        <p:spPr>
          <a:xfrm>
            <a:off x="7996136" y="1556426"/>
            <a:ext cx="870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f(n) = 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2F79DD3-1E9F-9C4B-A3D9-8D7229F0CDBB}"/>
              </a:ext>
            </a:extLst>
          </p:cNvPr>
          <p:cNvSpPr txBox="1"/>
          <p:nvPr/>
        </p:nvSpPr>
        <p:spPr>
          <a:xfrm>
            <a:off x="2195154" y="1417926"/>
            <a:ext cx="22010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prime runtime function</a:t>
            </a: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FA3DBB2-D18F-1C4B-9604-416CAE256884}"/>
                  </a:ext>
                </a:extLst>
              </p:cNvPr>
              <p:cNvSpPr txBox="1"/>
              <p:nvPr/>
            </p:nvSpPr>
            <p:spPr>
              <a:xfrm>
                <a:off x="2648893" y="4284918"/>
                <a:ext cx="7393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FA3DBB2-D18F-1C4B-9604-416CAE2568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8893" y="4284918"/>
                <a:ext cx="739305" cy="369332"/>
              </a:xfrm>
              <a:prstGeom prst="rect">
                <a:avLst/>
              </a:prstGeom>
              <a:blipFill>
                <a:blip r:embed="rId6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C69D1BD-12E6-5D4A-9076-A9690661BB73}"/>
                  </a:ext>
                </a:extLst>
              </p:cNvPr>
              <p:cNvSpPr txBox="1"/>
              <p:nvPr/>
            </p:nvSpPr>
            <p:spPr>
              <a:xfrm>
                <a:off x="8127582" y="4183656"/>
                <a:ext cx="7393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C69D1BD-12E6-5D4A-9076-A9690661BB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7582" y="4183656"/>
                <a:ext cx="739305" cy="369332"/>
              </a:xfrm>
              <a:prstGeom prst="rect">
                <a:avLst/>
              </a:prstGeom>
              <a:blipFill>
                <a:blip r:embed="rId7"/>
                <a:stretch>
                  <a:fillRect b="-9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0B1D910-D067-164B-BD26-49680BEE2889}"/>
                  </a:ext>
                </a:extLst>
              </p:cNvPr>
              <p:cNvSpPr txBox="1"/>
              <p:nvPr/>
            </p:nvSpPr>
            <p:spPr>
              <a:xfrm>
                <a:off x="2665379" y="4805464"/>
                <a:ext cx="66236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(1)</a:t>
                </a: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0B1D910-D067-164B-BD26-49680BEE28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5379" y="4805464"/>
                <a:ext cx="662361" cy="369332"/>
              </a:xfrm>
              <a:prstGeom prst="rect">
                <a:avLst/>
              </a:prstGeom>
              <a:blipFill>
                <a:blip r:embed="rId8"/>
                <a:stretch>
                  <a:fillRect t="-3333" r="-566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5C31309-DF0D-DA42-B0C2-656CB8D63007}"/>
                  </a:ext>
                </a:extLst>
              </p:cNvPr>
              <p:cNvSpPr txBox="1"/>
              <p:nvPr/>
            </p:nvSpPr>
            <p:spPr>
              <a:xfrm>
                <a:off x="8147477" y="4704200"/>
                <a:ext cx="66236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(n)</a:t>
                </a: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5C31309-DF0D-DA42-B0C2-656CB8D630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7477" y="4704200"/>
                <a:ext cx="662361" cy="369332"/>
              </a:xfrm>
              <a:prstGeom prst="rect">
                <a:avLst/>
              </a:prstGeom>
              <a:blipFill>
                <a:blip r:embed="rId9"/>
                <a:stretch>
                  <a:fillRect t="-3333" r="-566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381030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Oh, and Omega, and Theta, oh 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71600"/>
            <a:ext cx="5508972" cy="4805363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Big-Oh is an </a:t>
            </a:r>
            <a:r>
              <a:rPr lang="en-US" sz="2400" b="1" dirty="0"/>
              <a:t>upper bound </a:t>
            </a:r>
          </a:p>
          <a:p>
            <a:pPr lvl="1"/>
            <a:r>
              <a:rPr lang="en-US" sz="2400" dirty="0"/>
              <a:t>My code takes at most this long to run</a:t>
            </a:r>
            <a:endParaRPr lang="en-US" sz="2400" b="1" dirty="0"/>
          </a:p>
          <a:p>
            <a:endParaRPr lang="en-US" sz="2400" dirty="0"/>
          </a:p>
          <a:p>
            <a:r>
              <a:rPr lang="en-US" sz="2400" dirty="0"/>
              <a:t>Big-Omega is a </a:t>
            </a:r>
            <a:r>
              <a:rPr lang="en-US" sz="2400" b="1" dirty="0"/>
              <a:t>lower bound</a:t>
            </a:r>
          </a:p>
          <a:p>
            <a:pPr lvl="1"/>
            <a:r>
              <a:rPr lang="en-US" sz="2400" dirty="0"/>
              <a:t>My code takes at least this long to run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Big Theta is </a:t>
            </a:r>
            <a:r>
              <a:rPr lang="en-US" sz="2400" b="1" dirty="0"/>
              <a:t>“equal to”</a:t>
            </a:r>
          </a:p>
          <a:p>
            <a:pPr lvl="1"/>
            <a:r>
              <a:rPr lang="en-US" sz="2000" dirty="0"/>
              <a:t>My code takes “exactly”* this long to run</a:t>
            </a:r>
          </a:p>
          <a:p>
            <a:pPr lvl="1"/>
            <a:r>
              <a:rPr lang="en-US" sz="2000" dirty="0"/>
              <a:t>*Except for constant factors and lower order terms</a:t>
            </a:r>
          </a:p>
          <a:p>
            <a:pPr lvl="1"/>
            <a:r>
              <a:rPr lang="en-US" sz="2000" dirty="0"/>
              <a:t>Only exists when Big-Oh == Big-Omega!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6510201" y="2831395"/>
            <a:ext cx="5366372" cy="1609494"/>
            <a:chOff x="677852" y="1580757"/>
            <a:chExt cx="6576586" cy="160949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ectangle 6"/>
                <p:cNvSpPr/>
                <p:nvPr/>
              </p:nvSpPr>
              <p:spPr>
                <a:xfrm>
                  <a:off x="677853" y="1580757"/>
                  <a:ext cx="6576585" cy="1609494"/>
                </a:xfrm>
                <a:prstGeom prst="rect">
                  <a:avLst/>
                </a:prstGeom>
                <a:solidFill>
                  <a:srgbClr val="A48DD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sz="2000" i="1" dirty="0">
                    <a:latin typeface="Cambria Math" panose="02040503050406030204" pitchFamily="18" charset="0"/>
                  </a:endParaRPr>
                </a:p>
                <a:p>
                  <a14:m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en-US" sz="2000" dirty="0"/>
                    <a:t> </a:t>
                  </a:r>
                  <a:r>
                    <a:rPr lang="en-US" sz="2000" dirty="0">
                      <a:solidFill>
                        <a:schemeClr val="bg1"/>
                      </a:solidFill>
                      <a:latin typeface="Segoe UI Semilight" panose="020B0402040204020203" pitchFamily="34" charset="0"/>
                      <a:cs typeface="Segoe UI Semilight" panose="020B0402040204020203" pitchFamily="34" charset="0"/>
                    </a:rPr>
                    <a:t>is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Ω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en-US" sz="2000" dirty="0"/>
                    <a:t> </a:t>
                  </a:r>
                  <a:r>
                    <a:rPr lang="en-US" sz="2000" dirty="0">
                      <a:solidFill>
                        <a:schemeClr val="bg1"/>
                      </a:solidFill>
                      <a:latin typeface="Segoe UI Semilight" panose="020B0402040204020203" pitchFamily="34" charset="0"/>
                      <a:cs typeface="Segoe UI Semilight" panose="020B0402040204020203" pitchFamily="34" charset="0"/>
                    </a:rPr>
                    <a:t>if there exist positive constants </a:t>
                  </a:r>
                  <a14:m>
                    <m:oMath xmlns:m="http://schemas.openxmlformats.org/officeDocument/2006/math">
                      <m:r>
                        <a:rPr lang="en-US" sz="20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Segoe UI Semilight" panose="020B0402040204020203" pitchFamily="34" charset="0"/>
                        </a:rPr>
                        <m:t>𝑐</m:t>
                      </m:r>
                      <m:r>
                        <a:rPr lang="en-US" sz="20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Segoe UI Semilight" panose="020B0402040204020203" pitchFamily="34" charset="0"/>
                        </a:rPr>
                        <m:t>, 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Segoe UI Semilight" panose="020B0402040204020203" pitchFamily="34" charset="0"/>
                            </a:rPr>
                          </m:ctrlPr>
                        </m:sSubPr>
                        <m:e>
                          <m:r>
                            <a:rPr lang="en-US" sz="20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Segoe UI Semilight" panose="020B0402040204020203" pitchFamily="34" charset="0"/>
                            </a:rPr>
                            <m:t>𝑛</m:t>
                          </m:r>
                        </m:e>
                        <m:sub>
                          <m:r>
                            <a:rPr lang="en-US" sz="20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Segoe UI Semilight" panose="020B0402040204020203" pitchFamily="34" charset="0"/>
                            </a:rPr>
                            <m:t>0</m:t>
                          </m:r>
                        </m:sub>
                      </m:sSub>
                    </m:oMath>
                  </a14:m>
                  <a:r>
                    <a:rPr lang="en-US" sz="2000" dirty="0">
                      <a:solidFill>
                        <a:schemeClr val="bg1"/>
                      </a:solidFill>
                      <a:latin typeface="Segoe UI Semilight" panose="020B0402040204020203" pitchFamily="34" charset="0"/>
                      <a:cs typeface="Segoe UI Semilight" panose="020B0402040204020203" pitchFamily="34" charset="0"/>
                    </a:rPr>
                    <a:t> such that for all </a:t>
                  </a:r>
                  <a14:m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a14:m>
                  <a:r>
                    <a:rPr lang="en-US" sz="2000" dirty="0"/>
                    <a:t>, 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≥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7" name="Rectangle 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7853" y="1580757"/>
                  <a:ext cx="6576585" cy="1609494"/>
                </a:xfrm>
                <a:prstGeom prst="rect">
                  <a:avLst/>
                </a:prstGeom>
                <a:blipFill>
                  <a:blip r:embed="rId3"/>
                  <a:stretch>
                    <a:fillRect l="-568" r="-102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Rectangle 7"/>
            <p:cNvSpPr/>
            <p:nvPr/>
          </p:nvSpPr>
          <p:spPr>
            <a:xfrm>
              <a:off x="677852" y="1580758"/>
              <a:ext cx="6576585" cy="476250"/>
            </a:xfrm>
            <a:prstGeom prst="rect">
              <a:avLst/>
            </a:prstGeom>
            <a:solidFill>
              <a:srgbClr val="4C32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200" dirty="0">
                  <a:solidFill>
                    <a:schemeClr val="bg1"/>
                  </a:solidFill>
                  <a:latin typeface="Segoe UI Semilight" panose="020B0402040204020203" pitchFamily="34" charset="0"/>
                </a:rPr>
                <a:t>Big-Omega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6519747" y="4573400"/>
            <a:ext cx="5356824" cy="2263869"/>
            <a:chOff x="672906" y="5149728"/>
            <a:chExt cx="6580155" cy="226386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 9"/>
                <p:cNvSpPr/>
                <p:nvPr/>
              </p:nvSpPr>
              <p:spPr>
                <a:xfrm>
                  <a:off x="672907" y="5625978"/>
                  <a:ext cx="6580154" cy="1787619"/>
                </a:xfrm>
                <a:prstGeom prst="rect">
                  <a:avLst/>
                </a:prstGeom>
                <a:solidFill>
                  <a:srgbClr val="A48DD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14:m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en-US" sz="2200" dirty="0">
                      <a:solidFill>
                        <a:schemeClr val="bg1"/>
                      </a:solidFill>
                      <a:latin typeface="Segoe UI Semilight" panose="020B0402040204020203" pitchFamily="34" charset="0"/>
                    </a:rPr>
                    <a:t> is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Θ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en-US" sz="2400" dirty="0"/>
                    <a:t> </a:t>
                  </a:r>
                  <a:r>
                    <a:rPr lang="en-US" sz="2200" dirty="0">
                      <a:solidFill>
                        <a:schemeClr val="bg1"/>
                      </a:solidFill>
                      <a:latin typeface="Segoe UI Semilight" panose="020B0402040204020203" pitchFamily="34" charset="0"/>
                    </a:rPr>
                    <a:t>if </a:t>
                  </a:r>
                </a:p>
                <a:p>
                  <a14:m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</m:oMath>
                  </a14:m>
                  <a:r>
                    <a:rPr lang="en-US" sz="2200" dirty="0">
                      <a:solidFill>
                        <a:schemeClr val="bg1"/>
                      </a:solidFill>
                      <a:latin typeface="Segoe UI Semilight" panose="020B0402040204020203" pitchFamily="34" charset="0"/>
                    </a:rPr>
                    <a:t> is </a:t>
                  </a:r>
                  <a14:m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en-US" sz="2200" dirty="0">
                      <a:solidFill>
                        <a:schemeClr val="bg1"/>
                      </a:solidFill>
                      <a:latin typeface="Segoe UI Semilight" panose="020B0402040204020203" pitchFamily="34" charset="0"/>
                    </a:rPr>
                    <a:t> and </a:t>
                  </a:r>
                  <a14:m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</m:oMath>
                  </a14:m>
                  <a:r>
                    <a:rPr lang="en-US" sz="2200" dirty="0">
                      <a:solidFill>
                        <a:schemeClr val="bg1"/>
                      </a:solidFill>
                      <a:latin typeface="Segoe UI Semilight" panose="020B0402040204020203" pitchFamily="34" charset="0"/>
                    </a:rPr>
                    <a:t> is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Ω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en-US" sz="2400" dirty="0"/>
                    <a:t>.</a:t>
                  </a:r>
                  <a:endParaRPr lang="en-US" sz="2400" b="0" i="0" dirty="0">
                    <a:latin typeface="Cambria Math" panose="02040503050406030204" pitchFamily="18" charset="0"/>
                  </a:endParaRPr>
                </a:p>
                <a:p>
                  <a:r>
                    <a:rPr lang="en-US" sz="1600" b="0" i="0" dirty="0">
                      <a:latin typeface="Cambria Math" panose="02040503050406030204" pitchFamily="18" charset="0"/>
                    </a:rPr>
                    <a:t>(in other words: </a:t>
                  </a:r>
                  <a:r>
                    <a:rPr lang="en-US" sz="1600" dirty="0">
                      <a:solidFill>
                        <a:schemeClr val="bg1"/>
                      </a:solidFill>
                      <a:latin typeface="Segoe UI Semilight" panose="020B0402040204020203" pitchFamily="34" charset="0"/>
                      <a:cs typeface="Segoe UI Semilight" panose="020B0402040204020203" pitchFamily="34" charset="0"/>
                    </a:rPr>
                    <a:t>there exist positive constants </a:t>
                  </a:r>
                  <a14:m>
                    <m:oMath xmlns:m="http://schemas.openxmlformats.org/officeDocument/2006/math">
                      <m:r>
                        <a:rPr lang="en-US" sz="16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Segoe UI Semilight" panose="020B0402040204020203" pitchFamily="34" charset="0"/>
                        </a:rPr>
                        <m:t>𝑐</m:t>
                      </m:r>
                      <m:r>
                        <a:rPr lang="en-US" sz="16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Segoe UI Semilight" panose="020B0402040204020203" pitchFamily="34" charset="0"/>
                        </a:rPr>
                        <m:t>1, 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Segoe UI Semilight" panose="020B0402040204020203" pitchFamily="34" charset="0"/>
                        </a:rPr>
                        <m:t>c</m:t>
                      </m:r>
                      <m:r>
                        <a:rPr lang="en-US" sz="16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Segoe UI Semilight" panose="020B0402040204020203" pitchFamily="34" charset="0"/>
                        </a:rPr>
                        <m:t>2, 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Segoe UI Semilight" panose="020B0402040204020203" pitchFamily="34" charset="0"/>
                            </a:rPr>
                          </m:ctrlPr>
                        </m:sSubPr>
                        <m:e>
                          <m:r>
                            <a:rPr lang="en-US" sz="16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Segoe UI Semilight" panose="020B0402040204020203" pitchFamily="34" charset="0"/>
                            </a:rPr>
                            <m:t>𝑛</m:t>
                          </m:r>
                        </m:e>
                        <m:sub>
                          <m:r>
                            <a:rPr lang="en-US" sz="16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Segoe UI Semilight" panose="020B0402040204020203" pitchFamily="34" charset="0"/>
                            </a:rPr>
                            <m:t>0</m:t>
                          </m:r>
                        </m:sub>
                      </m:sSub>
                    </m:oMath>
                  </a14:m>
                  <a:r>
                    <a:rPr lang="en-US" sz="1600" dirty="0">
                      <a:solidFill>
                        <a:schemeClr val="bg1"/>
                      </a:solidFill>
                      <a:latin typeface="Segoe UI Semilight" panose="020B0402040204020203" pitchFamily="34" charset="0"/>
                      <a:cs typeface="Segoe UI Semilight" panose="020B0402040204020203" pitchFamily="34" charset="0"/>
                    </a:rPr>
                    <a:t> such that for all </a:t>
                  </a:r>
                  <a14:m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a14:m>
                  <a:r>
                    <a:rPr lang="en-US" sz="1600" b="0" i="0" dirty="0">
                      <a:latin typeface="Cambria Math" panose="02040503050406030204" pitchFamily="18" charset="0"/>
                    </a:rPr>
                    <a:t>)</a:t>
                  </a:r>
                </a:p>
                <a:p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c</m:t>
                      </m:r>
                      <m:r>
                        <a:rPr lang="en-US" sz="2400" b="0" i="0" baseline="-25000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</m:oMath>
                  </a14:m>
                  <a:r>
                    <a:rPr lang="en-US" sz="2200" dirty="0">
                      <a:solidFill>
                        <a:schemeClr val="bg1"/>
                      </a:solidFill>
                      <a:latin typeface="Segoe UI Semilight" panose="020B0402040204020203" pitchFamily="34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≤</m:t>
                      </m:r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</a:rPr>
                        <m:t>c</m:t>
                      </m:r>
                      <m:r>
                        <a:rPr lang="en-US" sz="2400" b="0" i="1" baseline="-2500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</m:oMath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0" name="Rectangle 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2907" y="5625978"/>
                  <a:ext cx="6580154" cy="1787619"/>
                </a:xfrm>
                <a:prstGeom prst="rect">
                  <a:avLst/>
                </a:prstGeom>
                <a:blipFill>
                  <a:blip r:embed="rId4"/>
                  <a:stretch>
                    <a:fillRect l="-946" b="-1408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" name="Rectangle 10"/>
            <p:cNvSpPr/>
            <p:nvPr/>
          </p:nvSpPr>
          <p:spPr>
            <a:xfrm>
              <a:off x="672906" y="5149728"/>
              <a:ext cx="6580155" cy="476250"/>
            </a:xfrm>
            <a:prstGeom prst="rect">
              <a:avLst/>
            </a:prstGeom>
            <a:solidFill>
              <a:srgbClr val="4C32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200" dirty="0">
                  <a:solidFill>
                    <a:schemeClr val="bg1"/>
                  </a:solidFill>
                  <a:latin typeface="Segoe UI Semilight" panose="020B0402040204020203" pitchFamily="34" charset="0"/>
                </a:rPr>
                <a:t>Big-Theta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738B64E-F415-4445-8F68-51B55640A154}"/>
              </a:ext>
            </a:extLst>
          </p:cNvPr>
          <p:cNvGrpSpPr/>
          <p:nvPr/>
        </p:nvGrpSpPr>
        <p:grpSpPr>
          <a:xfrm>
            <a:off x="6510201" y="1128869"/>
            <a:ext cx="5366370" cy="1516921"/>
            <a:chOff x="677853" y="1580757"/>
            <a:chExt cx="4114499" cy="151692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45B606AD-FECA-904F-90DC-CC784EF827C4}"/>
                    </a:ext>
                  </a:extLst>
                </p:cNvPr>
                <p:cNvSpPr/>
                <p:nvPr/>
              </p:nvSpPr>
              <p:spPr>
                <a:xfrm>
                  <a:off x="677853" y="1580757"/>
                  <a:ext cx="4114499" cy="1516921"/>
                </a:xfrm>
                <a:prstGeom prst="rect">
                  <a:avLst/>
                </a:prstGeom>
                <a:solidFill>
                  <a:srgbClr val="A48DD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i="1" dirty="0">
                    <a:latin typeface="Cambria Math" panose="02040503050406030204" pitchFamily="18" charset="0"/>
                  </a:endParaRPr>
                </a:p>
                <a:p>
                  <a14:m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en-US" sz="2000" dirty="0"/>
                    <a:t> </a:t>
                  </a:r>
                  <a:r>
                    <a:rPr lang="en-US" sz="2000" dirty="0">
                      <a:latin typeface="Segoe UI Historic" panose="020B0502040204020203" pitchFamily="34" charset="0"/>
                      <a:ea typeface="Segoe UI Historic" panose="020B0502040204020203" pitchFamily="34" charset="0"/>
                      <a:cs typeface="Segoe UI Historic" panose="020B0502040204020203" pitchFamily="34" charset="0"/>
                    </a:rPr>
                    <a:t>is</a:t>
                  </a:r>
                  <a:r>
                    <a:rPr lang="en-US" sz="2000" dirty="0"/>
                    <a:t> </a:t>
                  </a:r>
                  <a14:m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en-US" sz="2000" dirty="0"/>
                    <a:t> </a:t>
                  </a:r>
                  <a:r>
                    <a:rPr lang="en-US" sz="2000" dirty="0">
                      <a:latin typeface="Segoe UI Historic" panose="020B0502040204020203" pitchFamily="34" charset="0"/>
                      <a:ea typeface="Segoe UI Historic" panose="020B0502040204020203" pitchFamily="34" charset="0"/>
                      <a:cs typeface="Segoe UI Historic" panose="020B0502040204020203" pitchFamily="34" charset="0"/>
                    </a:rPr>
                    <a:t>if there exist positive constants </a:t>
                  </a:r>
                  <a14:m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a14:m>
                  <a:r>
                    <a:rPr lang="en-US" sz="2000" dirty="0">
                      <a:latin typeface="Segoe UI Historic" panose="020B0502040204020203" pitchFamily="34" charset="0"/>
                      <a:ea typeface="Segoe UI Historic" panose="020B0502040204020203" pitchFamily="34" charset="0"/>
                      <a:cs typeface="Segoe UI Historic" panose="020B0502040204020203" pitchFamily="34" charset="0"/>
                    </a:rPr>
                    <a:t> such that for all</a:t>
                  </a:r>
                  <a:r>
                    <a:rPr lang="en-US" sz="2000" dirty="0"/>
                    <a:t> </a:t>
                  </a:r>
                  <a14:m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a14:m>
                  <a:r>
                    <a:rPr lang="en-US" sz="2000" dirty="0"/>
                    <a:t>, 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45B606AD-FECA-904F-90DC-CC784EF827C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7853" y="1580757"/>
                  <a:ext cx="4114499" cy="1516921"/>
                </a:xfrm>
                <a:prstGeom prst="rect">
                  <a:avLst/>
                </a:prstGeom>
                <a:blipFill>
                  <a:blip r:embed="rId5"/>
                  <a:stretch>
                    <a:fillRect l="-1250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0619CF7-9F18-2640-BEAB-07C148F09DB8}"/>
                </a:ext>
              </a:extLst>
            </p:cNvPr>
            <p:cNvSpPr/>
            <p:nvPr/>
          </p:nvSpPr>
          <p:spPr>
            <a:xfrm>
              <a:off x="677853" y="1580758"/>
              <a:ext cx="4114499" cy="476250"/>
            </a:xfrm>
            <a:prstGeom prst="rect">
              <a:avLst/>
            </a:prstGeom>
            <a:solidFill>
              <a:srgbClr val="4C32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latin typeface="Segoe UI Historic" panose="020B0502040204020203" pitchFamily="34" charset="0"/>
                  <a:ea typeface="Segoe UI Historic" panose="020B0502040204020203" pitchFamily="34" charset="0"/>
                  <a:cs typeface="Segoe UI Historic" panose="020B0502040204020203" pitchFamily="34" charset="0"/>
                </a:rPr>
                <a:t>Big-Oh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35295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O, and Omega, and Theta [oh my?]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71600"/>
            <a:ext cx="5275679" cy="48053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Big Theta is </a:t>
            </a:r>
            <a:r>
              <a:rPr lang="en-US" sz="2400" b="1" dirty="0"/>
              <a:t>“equal to”</a:t>
            </a:r>
          </a:p>
          <a:p>
            <a:pPr lvl="1"/>
            <a:r>
              <a:rPr lang="en-US" sz="2000" dirty="0"/>
              <a:t>My code takes “exactly”* this long to run</a:t>
            </a:r>
          </a:p>
          <a:p>
            <a:pPr lvl="1"/>
            <a:r>
              <a:rPr lang="en-US" sz="2000" dirty="0"/>
              <a:t>*Except for constant factors and lower order terms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6259936" y="1165131"/>
            <a:ext cx="5356824" cy="2263869"/>
            <a:chOff x="672906" y="5149728"/>
            <a:chExt cx="6580155" cy="226386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 9"/>
                <p:cNvSpPr/>
                <p:nvPr/>
              </p:nvSpPr>
              <p:spPr>
                <a:xfrm>
                  <a:off x="672907" y="5625978"/>
                  <a:ext cx="6580154" cy="1787619"/>
                </a:xfrm>
                <a:prstGeom prst="rect">
                  <a:avLst/>
                </a:prstGeom>
                <a:solidFill>
                  <a:srgbClr val="A48DD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14:m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en-US" sz="2200" dirty="0">
                      <a:solidFill>
                        <a:schemeClr val="bg1"/>
                      </a:solidFill>
                      <a:latin typeface="Segoe UI Semilight" panose="020B0402040204020203" pitchFamily="34" charset="0"/>
                    </a:rPr>
                    <a:t> is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Θ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en-US" sz="2400" dirty="0"/>
                    <a:t> </a:t>
                  </a:r>
                  <a:r>
                    <a:rPr lang="en-US" sz="2200" dirty="0">
                      <a:solidFill>
                        <a:schemeClr val="bg1"/>
                      </a:solidFill>
                      <a:latin typeface="Segoe UI Semilight" panose="020B0402040204020203" pitchFamily="34" charset="0"/>
                    </a:rPr>
                    <a:t>if </a:t>
                  </a:r>
                </a:p>
                <a:p>
                  <a14:m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</m:oMath>
                  </a14:m>
                  <a:r>
                    <a:rPr lang="en-US" sz="2200" dirty="0">
                      <a:solidFill>
                        <a:schemeClr val="bg1"/>
                      </a:solidFill>
                      <a:latin typeface="Segoe UI Semilight" panose="020B0402040204020203" pitchFamily="34" charset="0"/>
                    </a:rPr>
                    <a:t> is </a:t>
                  </a:r>
                  <a14:m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en-US" sz="2200" dirty="0">
                      <a:solidFill>
                        <a:schemeClr val="bg1"/>
                      </a:solidFill>
                      <a:latin typeface="Segoe UI Semilight" panose="020B0402040204020203" pitchFamily="34" charset="0"/>
                    </a:rPr>
                    <a:t> and </a:t>
                  </a:r>
                  <a14:m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</m:oMath>
                  </a14:m>
                  <a:r>
                    <a:rPr lang="en-US" sz="2200" dirty="0">
                      <a:solidFill>
                        <a:schemeClr val="bg1"/>
                      </a:solidFill>
                      <a:latin typeface="Segoe UI Semilight" panose="020B0402040204020203" pitchFamily="34" charset="0"/>
                    </a:rPr>
                    <a:t> is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Ω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en-US" sz="2400" dirty="0"/>
                    <a:t>.</a:t>
                  </a:r>
                  <a:endParaRPr lang="en-US" sz="2400" b="0" i="0" dirty="0">
                    <a:latin typeface="Cambria Math" panose="02040503050406030204" pitchFamily="18" charset="0"/>
                  </a:endParaRPr>
                </a:p>
                <a:p>
                  <a:r>
                    <a:rPr lang="en-US" sz="1600" b="0" i="0" dirty="0">
                      <a:latin typeface="Cambria Math" panose="02040503050406030204" pitchFamily="18" charset="0"/>
                    </a:rPr>
                    <a:t>(in other words: </a:t>
                  </a:r>
                  <a:r>
                    <a:rPr lang="en-US" sz="1600" dirty="0">
                      <a:solidFill>
                        <a:schemeClr val="bg1"/>
                      </a:solidFill>
                      <a:latin typeface="Segoe UI Semilight" panose="020B0402040204020203" pitchFamily="34" charset="0"/>
                      <a:cs typeface="Segoe UI Semilight" panose="020B0402040204020203" pitchFamily="34" charset="0"/>
                    </a:rPr>
                    <a:t>there exist positive constants </a:t>
                  </a:r>
                  <a14:m>
                    <m:oMath xmlns:m="http://schemas.openxmlformats.org/officeDocument/2006/math">
                      <m:r>
                        <a:rPr lang="en-US" sz="16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Segoe UI Semilight" panose="020B0402040204020203" pitchFamily="34" charset="0"/>
                        </a:rPr>
                        <m:t>𝑐</m:t>
                      </m:r>
                      <m:r>
                        <a:rPr lang="en-US" sz="16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Segoe UI Semilight" panose="020B0402040204020203" pitchFamily="34" charset="0"/>
                        </a:rPr>
                        <m:t>1, 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Segoe UI Semilight" panose="020B0402040204020203" pitchFamily="34" charset="0"/>
                        </a:rPr>
                        <m:t>c</m:t>
                      </m:r>
                      <m:r>
                        <a:rPr lang="en-US" sz="16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Segoe UI Semilight" panose="020B0402040204020203" pitchFamily="34" charset="0"/>
                        </a:rPr>
                        <m:t>2, 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Segoe UI Semilight" panose="020B0402040204020203" pitchFamily="34" charset="0"/>
                            </a:rPr>
                          </m:ctrlPr>
                        </m:sSubPr>
                        <m:e>
                          <m:r>
                            <a:rPr lang="en-US" sz="16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Segoe UI Semilight" panose="020B0402040204020203" pitchFamily="34" charset="0"/>
                            </a:rPr>
                            <m:t>𝑛</m:t>
                          </m:r>
                        </m:e>
                        <m:sub>
                          <m:r>
                            <a:rPr lang="en-US" sz="16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Segoe UI Semilight" panose="020B0402040204020203" pitchFamily="34" charset="0"/>
                            </a:rPr>
                            <m:t>0</m:t>
                          </m:r>
                        </m:sub>
                      </m:sSub>
                    </m:oMath>
                  </a14:m>
                  <a:r>
                    <a:rPr lang="en-US" sz="1600" dirty="0">
                      <a:solidFill>
                        <a:schemeClr val="bg1"/>
                      </a:solidFill>
                      <a:latin typeface="Segoe UI Semilight" panose="020B0402040204020203" pitchFamily="34" charset="0"/>
                      <a:cs typeface="Segoe UI Semilight" panose="020B0402040204020203" pitchFamily="34" charset="0"/>
                    </a:rPr>
                    <a:t> such that for all </a:t>
                  </a:r>
                  <a14:m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a14:m>
                  <a:r>
                    <a:rPr lang="en-US" sz="1600" b="0" i="0" dirty="0">
                      <a:latin typeface="Cambria Math" panose="02040503050406030204" pitchFamily="18" charset="0"/>
                    </a:rPr>
                    <a:t>)</a:t>
                  </a:r>
                </a:p>
                <a:p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c</m:t>
                      </m:r>
                      <m:r>
                        <a:rPr lang="en-US" sz="2400" b="0" i="0" baseline="-25000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</m:oMath>
                  </a14:m>
                  <a:r>
                    <a:rPr lang="en-US" sz="2200" dirty="0">
                      <a:solidFill>
                        <a:schemeClr val="bg1"/>
                      </a:solidFill>
                      <a:latin typeface="Segoe UI Semilight" panose="020B0402040204020203" pitchFamily="34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≤</m:t>
                      </m:r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</a:rPr>
                        <m:t>c</m:t>
                      </m:r>
                      <m:r>
                        <a:rPr lang="en-US" sz="2400" b="0" i="1" baseline="-2500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</m:oMath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0" name="Rectangle 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2907" y="5625978"/>
                  <a:ext cx="6580154" cy="1787619"/>
                </a:xfrm>
                <a:prstGeom prst="rect">
                  <a:avLst/>
                </a:prstGeom>
                <a:blipFill>
                  <a:blip r:embed="rId3"/>
                  <a:stretch>
                    <a:fillRect l="-946" b="-1408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" name="Rectangle 10"/>
            <p:cNvSpPr/>
            <p:nvPr/>
          </p:nvSpPr>
          <p:spPr>
            <a:xfrm>
              <a:off x="672906" y="5149728"/>
              <a:ext cx="6580155" cy="476250"/>
            </a:xfrm>
            <a:prstGeom prst="rect">
              <a:avLst/>
            </a:prstGeom>
            <a:solidFill>
              <a:srgbClr val="4C32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200" dirty="0">
                  <a:solidFill>
                    <a:schemeClr val="bg1"/>
                  </a:solidFill>
                  <a:latin typeface="Segoe UI Semilight" panose="020B0402040204020203" pitchFamily="34" charset="0"/>
                </a:rPr>
                <a:t>Big-Theta</a:t>
              </a:r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898C795E-A4E5-1B40-8D99-E5631D097D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239" y="3066603"/>
            <a:ext cx="5046004" cy="2342682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39391FC-DF5B-DA4B-9AF5-A43DE97BA6F2}"/>
              </a:ext>
            </a:extLst>
          </p:cNvPr>
          <p:cNvCxnSpPr>
            <a:cxnSpLocks/>
          </p:cNvCxnSpPr>
          <p:nvPr/>
        </p:nvCxnSpPr>
        <p:spPr>
          <a:xfrm flipV="1">
            <a:off x="747453" y="3066603"/>
            <a:ext cx="4793362" cy="210772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63B58A5-8328-464F-A60E-33AB6E4EAFC9}"/>
              </a:ext>
            </a:extLst>
          </p:cNvPr>
          <p:cNvCxnSpPr>
            <a:cxnSpLocks/>
          </p:cNvCxnSpPr>
          <p:nvPr/>
        </p:nvCxnSpPr>
        <p:spPr>
          <a:xfrm flipV="1">
            <a:off x="747453" y="3156413"/>
            <a:ext cx="4873790" cy="2154454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2471EF9-5C3D-E949-A0D4-EF6146931A51}"/>
                  </a:ext>
                </a:extLst>
              </p:cNvPr>
              <p:cNvSpPr txBox="1"/>
              <p:nvPr/>
            </p:nvSpPr>
            <p:spPr>
              <a:xfrm>
                <a:off x="1500201" y="5730021"/>
                <a:ext cx="7393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2471EF9-5C3D-E949-A0D4-EF6146931A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0201" y="5730021"/>
                <a:ext cx="739305" cy="369332"/>
              </a:xfrm>
              <a:prstGeom prst="rect">
                <a:avLst/>
              </a:prstGeom>
              <a:blipFill>
                <a:blip r:embed="rId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3D6D63C-6C61-4D4A-B1A9-7568B4C90B6D}"/>
                  </a:ext>
                </a:extLst>
              </p:cNvPr>
              <p:cNvSpPr txBox="1"/>
              <p:nvPr/>
            </p:nvSpPr>
            <p:spPr>
              <a:xfrm>
                <a:off x="2609159" y="5730021"/>
                <a:ext cx="66236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(n)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3D6D63C-6C61-4D4A-B1A9-7568B4C90B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9159" y="5730021"/>
                <a:ext cx="662361" cy="369332"/>
              </a:xfrm>
              <a:prstGeom prst="rect">
                <a:avLst/>
              </a:prstGeom>
              <a:blipFill>
                <a:blip r:embed="rId6"/>
                <a:stretch>
                  <a:fillRect t="-3333" r="-5556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CAC35AF-0044-394D-827D-8640EB5F5CD1}"/>
                  </a:ext>
                </a:extLst>
              </p:cNvPr>
              <p:cNvSpPr txBox="1"/>
              <p:nvPr/>
            </p:nvSpPr>
            <p:spPr>
              <a:xfrm>
                <a:off x="4099535" y="5744732"/>
                <a:ext cx="7288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mtClean="0">
                          <a:latin typeface="Cambria Math" panose="02040503050406030204" pitchFamily="18" charset="0"/>
                        </a:rPr>
                        <m:t>Θ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CAC35AF-0044-394D-827D-8640EB5F5C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9535" y="5744732"/>
                <a:ext cx="728854" cy="369332"/>
              </a:xfrm>
              <a:prstGeom prst="rect">
                <a:avLst/>
              </a:prstGeom>
              <a:blipFill>
                <a:blip r:embed="rId7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637F453D-D3D4-1641-946D-E7BFA79FF1B6}"/>
              </a:ext>
            </a:extLst>
          </p:cNvPr>
          <p:cNvSpPr txBox="1"/>
          <p:nvPr/>
        </p:nvSpPr>
        <p:spPr>
          <a:xfrm>
            <a:off x="2748972" y="2787081"/>
            <a:ext cx="870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f(n) = 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E30A903-38E7-7348-AA29-1B72674D13C3}"/>
              </a:ext>
            </a:extLst>
          </p:cNvPr>
          <p:cNvSpPr txBox="1"/>
          <p:nvPr/>
        </p:nvSpPr>
        <p:spPr>
          <a:xfrm>
            <a:off x="6168868" y="4233639"/>
            <a:ext cx="5275679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/>
              <a:t>To define a big-Theta, you expect the tight big-Oh and tight big-Omega bounds to be touching on the graph (the same complexity class)</a:t>
            </a: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F5220700-C64D-5C49-B356-A30CEAC3D150}"/>
              </a:ext>
            </a:extLst>
          </p:cNvPr>
          <p:cNvSpPr/>
          <p:nvPr/>
        </p:nvSpPr>
        <p:spPr>
          <a:xfrm>
            <a:off x="3459040" y="5829265"/>
            <a:ext cx="494437" cy="1708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1145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B0E155-2A53-2044-8220-ABD9D5175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Recap: Where We’ve Just Gone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BDC2AD-8288-6843-8744-DB81FC448CB9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43467" y="2052637"/>
            <a:ext cx="10515600" cy="4805363"/>
          </a:xfrm>
        </p:spPr>
        <p:txBody>
          <a:bodyPr/>
          <a:lstStyle/>
          <a:p>
            <a:r>
              <a:rPr lang="en-US" dirty="0"/>
              <a:t>We just covered a </a:t>
            </a:r>
            <a:r>
              <a:rPr lang="en-US" i="1" dirty="0"/>
              <a:t>lot</a:t>
            </a:r>
            <a:r>
              <a:rPr lang="en-US" dirty="0"/>
              <a:t> of ground!</a:t>
            </a:r>
          </a:p>
          <a:p>
            <a:pPr lvl="1"/>
            <a:r>
              <a:rPr lang="en-US" dirty="0"/>
              <a:t>How to model code’s runtime with a function</a:t>
            </a:r>
          </a:p>
          <a:p>
            <a:pPr lvl="1"/>
            <a:r>
              <a:rPr lang="en-US" dirty="0"/>
              <a:t>How to characterize that function with a Big-Oh bound</a:t>
            </a:r>
          </a:p>
          <a:p>
            <a:pPr lvl="1"/>
            <a:r>
              <a:rPr lang="en-US" dirty="0"/>
              <a:t>Formal definition and proofs of Big-Oh</a:t>
            </a:r>
          </a:p>
          <a:p>
            <a:pPr lvl="1"/>
            <a:r>
              <a:rPr lang="en-US" dirty="0"/>
              <a:t>Other tools</a:t>
            </a:r>
          </a:p>
          <a:p>
            <a:pPr lvl="1"/>
            <a:endParaRPr lang="en-US" dirty="0"/>
          </a:p>
          <a:p>
            <a:r>
              <a:rPr lang="en-US" dirty="0"/>
              <a:t>On Wednesday, we’ll color in more details and dive deeper on step 1 (Code Modeling)</a:t>
            </a:r>
          </a:p>
          <a:p>
            <a:r>
              <a:rPr lang="en-US" dirty="0"/>
              <a:t>In the meantime, </a:t>
            </a:r>
            <a:r>
              <a:rPr lang="en-US" b="1" dirty="0"/>
              <a:t>this </a:t>
            </a:r>
            <a:r>
              <a:rPr lang="en-US" b="1" dirty="0" err="1"/>
              <a:t>PollEverywhere</a:t>
            </a:r>
            <a:r>
              <a:rPr lang="en-US" b="1" dirty="0"/>
              <a:t> will stay open: let me know the questions you have about this topic</a:t>
            </a:r>
            <a:r>
              <a:rPr lang="en-US" dirty="0"/>
              <a:t>! This will shape the review at the start of Wednesday.</a:t>
            </a:r>
          </a:p>
        </p:txBody>
      </p:sp>
    </p:spTree>
    <p:extLst>
      <p:ext uri="{BB962C8B-B14F-4D97-AF65-F5344CB8AC3E}">
        <p14:creationId xmlns:p14="http://schemas.microsoft.com/office/powerpoint/2010/main" val="38706070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822B81-4FB1-3D4C-B5CC-F81F1C1D91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7DD871-301D-734F-B5EC-A5910673E2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1000"/>
              </a:spcAft>
            </a:pPr>
            <a:r>
              <a:rPr lang="en-US" b="1" dirty="0">
                <a:solidFill>
                  <a:schemeClr val="accent5"/>
                </a:solidFill>
              </a:rPr>
              <a:t>Overview: Algorithmic Analysis</a:t>
            </a:r>
          </a:p>
          <a:p>
            <a:pPr>
              <a:spcAft>
                <a:spcPts val="1000"/>
              </a:spcAft>
            </a:pPr>
            <a:r>
              <a:rPr lang="en-US" dirty="0"/>
              <a:t>Code Modeling</a:t>
            </a:r>
          </a:p>
          <a:p>
            <a:pPr>
              <a:spcAft>
                <a:spcPts val="1000"/>
              </a:spcAft>
            </a:pPr>
            <a:r>
              <a:rPr lang="en-US" dirty="0"/>
              <a:t>Asymptotic Analysis</a:t>
            </a:r>
          </a:p>
          <a:p>
            <a:pPr>
              <a:spcAft>
                <a:spcPts val="1000"/>
              </a:spcAft>
            </a:pPr>
            <a:r>
              <a:rPr lang="en-US" dirty="0"/>
              <a:t>Big-O, Big-Omega, Big-Theta</a:t>
            </a:r>
          </a:p>
        </p:txBody>
      </p:sp>
      <p:sp>
        <p:nvSpPr>
          <p:cNvPr id="4" name="Pentagon 3">
            <a:extLst>
              <a:ext uri="{FF2B5EF4-FFF2-40B4-BE49-F238E27FC236}">
                <a16:creationId xmlns:a16="http://schemas.microsoft.com/office/drawing/2014/main" id="{A474EB40-D05B-4D47-ACB8-073DBA3E897B}"/>
              </a:ext>
            </a:extLst>
          </p:cNvPr>
          <p:cNvSpPr/>
          <p:nvPr/>
        </p:nvSpPr>
        <p:spPr>
          <a:xfrm rot="10800000">
            <a:off x="6096000" y="1449680"/>
            <a:ext cx="444843" cy="308919"/>
          </a:xfrm>
          <a:prstGeom prst="homePlat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0607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51536-A3E7-754E-939C-5E83353F7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i="1" dirty="0">
                <a:solidFill>
                  <a:schemeClr val="accent4"/>
                </a:solidFill>
              </a:rPr>
              <a:t>143 Review</a:t>
            </a:r>
            <a:r>
              <a:rPr lang="en-US" dirty="0"/>
              <a:t>  Complexity Class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A42DD6-03AE-104A-B0CD-D4DDB42DCD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3"/>
                </a:solidFill>
              </a:rPr>
              <a:t>Complexity Class</a:t>
            </a:r>
            <a:r>
              <a:rPr lang="en-US" dirty="0"/>
              <a:t>: a category of algorithm efficiency based on the algorithm’s relationship to the input size N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D7196D6D-9FE9-7847-B072-F07BF4589D4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53873" y="2743073"/>
            <a:ext cx="5257027" cy="3392535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3A8388F-B6FA-D84D-BBC5-20B039F8B997}"/>
              </a:ext>
            </a:extLst>
          </p:cNvPr>
          <p:cNvGraphicFramePr>
            <a:graphicFrameLocks noGrp="1"/>
          </p:cNvGraphicFramePr>
          <p:nvPr/>
        </p:nvGraphicFramePr>
        <p:xfrm>
          <a:off x="904875" y="2709692"/>
          <a:ext cx="4220741" cy="3425916"/>
        </p:xfrm>
        <a:graphic>
          <a:graphicData uri="http://schemas.openxmlformats.org/drawingml/2006/table">
            <a:tbl>
              <a:tblPr/>
              <a:tblGrid>
                <a:gridCol w="1311196">
                  <a:extLst>
                    <a:ext uri="{9D8B030D-6E8A-4147-A177-3AD203B41FA5}">
                      <a16:colId xmlns:a16="http://schemas.microsoft.com/office/drawing/2014/main" val="3301737237"/>
                    </a:ext>
                  </a:extLst>
                </a:gridCol>
                <a:gridCol w="1137100">
                  <a:extLst>
                    <a:ext uri="{9D8B030D-6E8A-4147-A177-3AD203B41FA5}">
                      <a16:colId xmlns:a16="http://schemas.microsoft.com/office/drawing/2014/main" val="1419341313"/>
                    </a:ext>
                  </a:extLst>
                </a:gridCol>
                <a:gridCol w="1772445">
                  <a:extLst>
                    <a:ext uri="{9D8B030D-6E8A-4147-A177-3AD203B41FA5}">
                      <a16:colId xmlns:a16="http://schemas.microsoft.com/office/drawing/2014/main" val="2453396817"/>
                    </a:ext>
                  </a:extLst>
                </a:gridCol>
              </a:tblGrid>
              <a:tr h="36989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Complexity Class</a:t>
                      </a:r>
                    </a:p>
                  </a:txBody>
                  <a:tcPr marT="39679" marB="39679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C328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Big-O</a:t>
                      </a:r>
                    </a:p>
                  </a:txBody>
                  <a:tcPr marT="39679" marB="39679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C328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Runtime if you double N</a:t>
                      </a:r>
                    </a:p>
                  </a:txBody>
                  <a:tcPr marT="39679" marB="39679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C32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3721670"/>
                  </a:ext>
                </a:extLst>
              </a:tr>
              <a:tr h="36989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constant</a:t>
                      </a:r>
                    </a:p>
                  </a:txBody>
                  <a:tcPr marT="39679" marB="39679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O(1)</a:t>
                      </a:r>
                    </a:p>
                  </a:txBody>
                  <a:tcPr marT="39679" marB="39679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unchanged</a:t>
                      </a:r>
                    </a:p>
                  </a:txBody>
                  <a:tcPr marT="39679" marB="39679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18146687"/>
                  </a:ext>
                </a:extLst>
              </a:tr>
              <a:tr h="36989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logarithmic</a:t>
                      </a:r>
                    </a:p>
                  </a:txBody>
                  <a:tcPr marT="39679" marB="39679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O(log</a:t>
                      </a:r>
                      <a:r>
                        <a:rPr kumimoji="0" lang="en-US" sz="14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2</a:t>
                      </a: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 N)</a:t>
                      </a:r>
                    </a:p>
                  </a:txBody>
                  <a:tcPr marT="39679" marB="39679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increases slightly</a:t>
                      </a:r>
                    </a:p>
                  </a:txBody>
                  <a:tcPr marT="39679" marB="39679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1959766"/>
                  </a:ext>
                </a:extLst>
              </a:tr>
              <a:tr h="36989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linear</a:t>
                      </a:r>
                    </a:p>
                  </a:txBody>
                  <a:tcPr marT="39679" marB="39679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O(N)</a:t>
                      </a:r>
                    </a:p>
                  </a:txBody>
                  <a:tcPr marT="39679" marB="39679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doubles</a:t>
                      </a:r>
                    </a:p>
                  </a:txBody>
                  <a:tcPr marT="39679" marB="39679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507633"/>
                  </a:ext>
                </a:extLst>
              </a:tr>
              <a:tr h="64731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log-linear</a:t>
                      </a:r>
                    </a:p>
                  </a:txBody>
                  <a:tcPr marT="39679" marB="39679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O(N log</a:t>
                      </a:r>
                      <a:r>
                        <a:rPr kumimoji="0" lang="en-US" sz="14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2</a:t>
                      </a: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 N)</a:t>
                      </a:r>
                    </a:p>
                  </a:txBody>
                  <a:tcPr marT="39679" marB="39679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slightly more than doubles</a:t>
                      </a:r>
                    </a:p>
                  </a:txBody>
                  <a:tcPr marT="39679" marB="39679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01643"/>
                  </a:ext>
                </a:extLst>
              </a:tr>
              <a:tr h="39975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quadratic</a:t>
                      </a:r>
                    </a:p>
                  </a:txBody>
                  <a:tcPr marT="39679" marB="39679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O(N</a:t>
                      </a:r>
                      <a:r>
                        <a:rPr kumimoji="0" lang="en-US" sz="1400" b="1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2</a:t>
                      </a: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)</a:t>
                      </a:r>
                    </a:p>
                  </a:txBody>
                  <a:tcPr marT="39679" marB="39679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quadruples</a:t>
                      </a:r>
                    </a:p>
                  </a:txBody>
                  <a:tcPr marT="39679" marB="39679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53649407"/>
                  </a:ext>
                </a:extLst>
              </a:tr>
              <a:tr h="39975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...</a:t>
                      </a:r>
                    </a:p>
                  </a:txBody>
                  <a:tcPr marT="39679" marB="39679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...</a:t>
                      </a:r>
                    </a:p>
                  </a:txBody>
                  <a:tcPr marT="39679" marB="39679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...</a:t>
                      </a:r>
                    </a:p>
                  </a:txBody>
                  <a:tcPr marT="39679" marB="39679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6970380"/>
                  </a:ext>
                </a:extLst>
              </a:tr>
              <a:tr h="40601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exponential</a:t>
                      </a:r>
                    </a:p>
                  </a:txBody>
                  <a:tcPr marT="39679" marB="39679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O(2</a:t>
                      </a:r>
                      <a:r>
                        <a:rPr kumimoji="0" lang="en-US" sz="1400" b="0" i="0" u="none" strike="noStrike" cap="none" normalizeH="0" baseline="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N</a:t>
                      </a: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)</a:t>
                      </a:r>
                    </a:p>
                  </a:txBody>
                  <a:tcPr marT="39679" marB="39679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multiplies drastically</a:t>
                      </a:r>
                    </a:p>
                  </a:txBody>
                  <a:tcPr marT="39679" marB="39679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84627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047722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BF0A209C-E4A2-E047-85AD-2D239DE17C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6634387"/>
              </p:ext>
            </p:extLst>
          </p:nvPr>
        </p:nvGraphicFramePr>
        <p:xfrm>
          <a:off x="2185631" y="1219200"/>
          <a:ext cx="7820738" cy="369264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007371">
                  <a:extLst>
                    <a:ext uri="{9D8B030D-6E8A-4147-A177-3AD203B41FA5}">
                      <a16:colId xmlns:a16="http://schemas.microsoft.com/office/drawing/2014/main" val="3837358032"/>
                    </a:ext>
                  </a:extLst>
                </a:gridCol>
                <a:gridCol w="2489582">
                  <a:extLst>
                    <a:ext uri="{9D8B030D-6E8A-4147-A177-3AD203B41FA5}">
                      <a16:colId xmlns:a16="http://schemas.microsoft.com/office/drawing/2014/main" val="2993088832"/>
                    </a:ext>
                  </a:extLst>
                </a:gridCol>
                <a:gridCol w="2323785">
                  <a:extLst>
                    <a:ext uri="{9D8B030D-6E8A-4147-A177-3AD203B41FA5}">
                      <a16:colId xmlns:a16="http://schemas.microsoft.com/office/drawing/2014/main" val="2968673800"/>
                    </a:ext>
                  </a:extLst>
                </a:gridCol>
              </a:tblGrid>
              <a:tr h="568100"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ArrayList</a:t>
                      </a:r>
                      <a:endParaRPr lang="en-US" sz="2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LinkedList</a:t>
                      </a: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7483065"/>
                  </a:ext>
                </a:extLst>
              </a:tr>
              <a:tr h="52075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000" dirty="0">
                          <a:solidFill>
                            <a:schemeClr val="dk1"/>
                          </a:solidFill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  <a:sym typeface="Calibri"/>
                        </a:rPr>
                        <a:t>add (front)</a:t>
                      </a:r>
                      <a:endParaRPr lang="en-US" sz="2000" b="1" i="1" baseline="30000" dirty="0">
                        <a:solidFill>
                          <a:schemeClr val="dk1"/>
                        </a:solidFill>
                        <a:latin typeface="Consolas" panose="020B0609020204030204" pitchFamily="49" charset="0"/>
                        <a:ea typeface="Calibri"/>
                        <a:cs typeface="Consolas" panose="020B0609020204030204" pitchFamily="49" charset="0"/>
                        <a:sym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51435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</a:rPr>
                        <a:t>O(n) linear</a:t>
                      </a:r>
                      <a:endParaRPr lang="en-US" sz="20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51435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</a:rPr>
                        <a:t>O(1) constant</a:t>
                      </a:r>
                      <a:endParaRPr lang="en-US" sz="20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73187761"/>
                  </a:ext>
                </a:extLst>
              </a:tr>
              <a:tr h="52075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000" dirty="0">
                          <a:solidFill>
                            <a:schemeClr val="dk1"/>
                          </a:solidFill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  <a:sym typeface="Calibri"/>
                        </a:rPr>
                        <a:t>remove (front)</a:t>
                      </a:r>
                      <a:endParaRPr lang="en-US" sz="2000" b="1" i="1" baseline="30000" dirty="0">
                        <a:solidFill>
                          <a:schemeClr val="dk1"/>
                        </a:solidFill>
                        <a:latin typeface="Consolas" panose="020B0609020204030204" pitchFamily="49" charset="0"/>
                        <a:ea typeface="Calibri"/>
                        <a:cs typeface="Consolas" panose="020B0609020204030204" pitchFamily="49" charset="0"/>
                        <a:sym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51435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</a:rPr>
                        <a:t>O(n) linear</a:t>
                      </a:r>
                      <a:endParaRPr lang="en-US" sz="20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51435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</a:rPr>
                        <a:t>O(1) constant</a:t>
                      </a:r>
                      <a:endParaRPr lang="en-US" sz="2000" b="0" baseline="30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2951685"/>
                  </a:ext>
                </a:extLst>
              </a:tr>
              <a:tr h="52075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000" dirty="0">
                          <a:solidFill>
                            <a:schemeClr val="dk1"/>
                          </a:solidFill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  <a:sym typeface="Calibri"/>
                        </a:rPr>
                        <a:t>add (back)</a:t>
                      </a:r>
                      <a:endParaRPr lang="en-US" sz="2000" b="1" dirty="0">
                        <a:solidFill>
                          <a:schemeClr val="dk1"/>
                        </a:solidFill>
                        <a:latin typeface="Consolas" panose="020B0609020204030204" pitchFamily="49" charset="0"/>
                        <a:ea typeface="Calibri"/>
                        <a:cs typeface="Consolas" panose="020B0609020204030204" pitchFamily="49" charset="0"/>
                        <a:sym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51435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</a:rPr>
                        <a:t>O(1) constant </a:t>
                      </a:r>
                      <a:r>
                        <a:rPr lang="en-US" sz="1400" b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</a:rPr>
                        <a:t>usually</a:t>
                      </a:r>
                      <a:endParaRPr lang="en-US" sz="20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51435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</a:rPr>
                        <a:t>O(n) linear</a:t>
                      </a:r>
                      <a:endParaRPr lang="en-US" sz="20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10082900"/>
                  </a:ext>
                </a:extLst>
              </a:tr>
              <a:tr h="52075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000" dirty="0">
                          <a:solidFill>
                            <a:schemeClr val="dk1"/>
                          </a:solidFill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  <a:sym typeface="Calibri"/>
                        </a:rPr>
                        <a:t>remove (back)</a:t>
                      </a:r>
                      <a:endParaRPr lang="en-US" sz="2000" b="1" baseline="30000" dirty="0">
                        <a:solidFill>
                          <a:schemeClr val="dk1"/>
                        </a:solidFill>
                        <a:latin typeface="Consolas" panose="020B0609020204030204" pitchFamily="49" charset="0"/>
                        <a:ea typeface="Calibri"/>
                        <a:cs typeface="Consolas" panose="020B0609020204030204" pitchFamily="49" charset="0"/>
                        <a:sym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51435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</a:rPr>
                        <a:t>O(1) constant</a:t>
                      </a:r>
                      <a:endParaRPr lang="en-US" sz="20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51435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</a:rPr>
                        <a:t>O(n) linear</a:t>
                      </a:r>
                      <a:endParaRPr lang="en-US" sz="20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05210053"/>
                  </a:ext>
                </a:extLst>
              </a:tr>
              <a:tr h="52075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>
                          <a:solidFill>
                            <a:schemeClr val="dk1"/>
                          </a:solidFill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  <a:sym typeface="Calibri"/>
                        </a:rPr>
                        <a:t>get</a:t>
                      </a:r>
                      <a:endParaRPr lang="en-US" sz="2000" baseline="30000" dirty="0">
                        <a:solidFill>
                          <a:schemeClr val="dk1"/>
                        </a:solidFill>
                        <a:latin typeface="Consolas" panose="020B0609020204030204" pitchFamily="49" charset="0"/>
                        <a:ea typeface="Calibri"/>
                        <a:cs typeface="Consolas" panose="020B0609020204030204" pitchFamily="49" charset="0"/>
                        <a:sym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51435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</a:rPr>
                        <a:t>O(1) constant</a:t>
                      </a:r>
                      <a:endParaRPr lang="en-US" sz="20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51435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</a:rPr>
                        <a:t>O(n) linear</a:t>
                      </a:r>
                      <a:endParaRPr lang="en-US" sz="20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0452336"/>
                  </a:ext>
                </a:extLst>
              </a:tr>
              <a:tr h="52075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aseline="0" dirty="0">
                          <a:solidFill>
                            <a:schemeClr val="dk1"/>
                          </a:solidFill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  <a:sym typeface="Calibri"/>
                        </a:rPr>
                        <a:t>insert (anywhere)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51435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</a:rPr>
                        <a:t>O(n) linear</a:t>
                      </a:r>
                      <a:endParaRPr lang="en-US" sz="20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51435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</a:rPr>
                        <a:t>O(n) linear</a:t>
                      </a:r>
                      <a:endParaRPr lang="en-US" sz="20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2247632"/>
                  </a:ext>
                </a:extLst>
              </a:tr>
            </a:tbl>
          </a:graphicData>
        </a:graphic>
      </p:graphicFrame>
      <p:sp>
        <p:nvSpPr>
          <p:cNvPr id="7" name="Title 1">
            <a:extLst>
              <a:ext uri="{FF2B5EF4-FFF2-40B4-BE49-F238E27FC236}">
                <a16:creationId xmlns:a16="http://schemas.microsoft.com/office/drawing/2014/main" id="{AE5FE02B-8D58-5444-A4A9-668B1DDE62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6565"/>
            <a:ext cx="10515600" cy="762635"/>
          </a:xfrm>
        </p:spPr>
        <p:txBody>
          <a:bodyPr/>
          <a:lstStyle/>
          <a:p>
            <a:r>
              <a:rPr lang="en-US" sz="3600" i="1" dirty="0">
                <a:solidFill>
                  <a:schemeClr val="accent4"/>
                </a:solidFill>
              </a:rPr>
              <a:t>Review</a:t>
            </a:r>
            <a:r>
              <a:rPr lang="en-US" dirty="0"/>
              <a:t>  Big-Oh Analysis: Why?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C388F13-76A9-4F4D-A80B-ED7559D8E5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190056"/>
            <a:ext cx="10668990" cy="1667944"/>
          </a:xfrm>
        </p:spPr>
        <p:txBody>
          <a:bodyPr>
            <a:normAutofit/>
          </a:bodyPr>
          <a:lstStyle/>
          <a:p>
            <a:r>
              <a:rPr lang="en-US" dirty="0"/>
              <a:t>Complexity classes help us differentiate between data structures</a:t>
            </a:r>
          </a:p>
          <a:p>
            <a:pPr lvl="1"/>
            <a:r>
              <a:rPr lang="en-US" dirty="0"/>
              <a:t>“Just change first node” vs. “Change every element” is clearly different</a:t>
            </a:r>
          </a:p>
          <a:p>
            <a:pPr lvl="1"/>
            <a:r>
              <a:rPr lang="en-US" dirty="0"/>
              <a:t>To </a:t>
            </a:r>
            <a:r>
              <a:rPr lang="en-US" i="1" dirty="0"/>
              <a:t>evaluate</a:t>
            </a:r>
            <a:r>
              <a:rPr lang="en-US" dirty="0"/>
              <a:t> data structures, need to understand impact of design decisions</a:t>
            </a:r>
          </a:p>
        </p:txBody>
      </p:sp>
    </p:spTree>
    <p:extLst>
      <p:ext uri="{BB962C8B-B14F-4D97-AF65-F5344CB8AC3E}">
        <p14:creationId xmlns:p14="http://schemas.microsoft.com/office/powerpoint/2010/main" val="36313619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AE5FE02B-8D58-5444-A4A9-668B1DDE62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6565"/>
            <a:ext cx="10515600" cy="762635"/>
          </a:xfrm>
        </p:spPr>
        <p:txBody>
          <a:bodyPr/>
          <a:lstStyle/>
          <a:p>
            <a:r>
              <a:rPr lang="en-US" sz="3600" i="1" dirty="0">
                <a:solidFill>
                  <a:schemeClr val="accent4"/>
                </a:solidFill>
              </a:rPr>
              <a:t>Review</a:t>
            </a:r>
            <a:r>
              <a:rPr lang="en-US" dirty="0"/>
              <a:t>  Big-Oh Analysis: Why?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C388F13-76A9-4F4D-A80B-ED7559D8E5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6185"/>
            <a:ext cx="10668990" cy="1015663"/>
          </a:xfrm>
        </p:spPr>
        <p:txBody>
          <a:bodyPr>
            <a:normAutofit/>
          </a:bodyPr>
          <a:lstStyle/>
          <a:p>
            <a:r>
              <a:rPr lang="en-US" dirty="0"/>
              <a:t>We need a tool to analyze code, and we want it to be: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97BA490-A841-294D-877C-F144560A3E39}"/>
              </a:ext>
            </a:extLst>
          </p:cNvPr>
          <p:cNvSpPr txBox="1"/>
          <p:nvPr/>
        </p:nvSpPr>
        <p:spPr>
          <a:xfrm>
            <a:off x="4586068" y="2539849"/>
            <a:ext cx="426251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Simple</a:t>
            </a:r>
          </a:p>
          <a:p>
            <a:r>
              <a:rPr lang="en-US" dirty="0"/>
              <a:t>We don’t care about tiny differences in implementation, want the big picture result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6643E0-6539-1244-9EF8-31913572C108}"/>
              </a:ext>
            </a:extLst>
          </p:cNvPr>
          <p:cNvSpPr txBox="1"/>
          <p:nvPr/>
        </p:nvSpPr>
        <p:spPr>
          <a:xfrm>
            <a:off x="4586068" y="3793412"/>
            <a:ext cx="426251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Mathematically Rigorous</a:t>
            </a:r>
          </a:p>
          <a:p>
            <a:r>
              <a:rPr lang="en-US" dirty="0"/>
              <a:t>Use mathematical functions as a precise, flexible basis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F0F88F9-56CA-C84A-9129-DD04123150C0}"/>
              </a:ext>
            </a:extLst>
          </p:cNvPr>
          <p:cNvSpPr txBox="1"/>
          <p:nvPr/>
        </p:nvSpPr>
        <p:spPr>
          <a:xfrm>
            <a:off x="4586068" y="4964393"/>
            <a:ext cx="426251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Decisive</a:t>
            </a:r>
          </a:p>
          <a:p>
            <a:r>
              <a:rPr lang="en-US" dirty="0"/>
              <a:t>Produce a clear comparison indicating which code takes “longer”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7283071-C8EB-9643-9317-588BE519888E}"/>
              </a:ext>
            </a:extLst>
          </p:cNvPr>
          <p:cNvSpPr/>
          <p:nvPr/>
        </p:nvSpPr>
        <p:spPr>
          <a:xfrm>
            <a:off x="3604648" y="2666362"/>
            <a:ext cx="762636" cy="7626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Montserrat" pitchFamily="2" charset="77"/>
              </a:rPr>
              <a:t>A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137F388-ECAD-F849-A758-A4FB1826080F}"/>
              </a:ext>
            </a:extLst>
          </p:cNvPr>
          <p:cNvSpPr/>
          <p:nvPr/>
        </p:nvSpPr>
        <p:spPr>
          <a:xfrm>
            <a:off x="3604648" y="3890620"/>
            <a:ext cx="762636" cy="7626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Montserrat" pitchFamily="2" charset="77"/>
              </a:rPr>
              <a:t>B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8A84DDB-35A6-6447-A394-807E63642A39}"/>
              </a:ext>
            </a:extLst>
          </p:cNvPr>
          <p:cNvSpPr/>
          <p:nvPr/>
        </p:nvSpPr>
        <p:spPr>
          <a:xfrm>
            <a:off x="3604648" y="5114878"/>
            <a:ext cx="762636" cy="7626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Montserrat" pitchFamily="2" charset="77"/>
              </a:rPr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16302625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ight Arrow 10">
            <a:extLst>
              <a:ext uri="{FF2B5EF4-FFF2-40B4-BE49-F238E27FC236}">
                <a16:creationId xmlns:a16="http://schemas.microsoft.com/office/drawing/2014/main" id="{C4AC215D-18F1-A942-B946-18A10F551C01}"/>
              </a:ext>
            </a:extLst>
          </p:cNvPr>
          <p:cNvSpPr/>
          <p:nvPr/>
        </p:nvSpPr>
        <p:spPr>
          <a:xfrm>
            <a:off x="3443844" y="2411739"/>
            <a:ext cx="5474525" cy="52174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E1AB02-55A7-7C42-8614-731D16A10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i="1" dirty="0">
                <a:solidFill>
                  <a:schemeClr val="accent4"/>
                </a:solidFill>
              </a:rPr>
              <a:t>Review</a:t>
            </a:r>
            <a:r>
              <a:rPr lang="en-US" dirty="0"/>
              <a:t>  Big-Oh Analysis: ... How?!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7D53AC-EABE-B248-A427-018678DE19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4532" y="4789714"/>
            <a:ext cx="10882745" cy="169817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143 general patterns: “O(1) constant is no loops, O(n) is one loop, O(n</a:t>
            </a:r>
            <a:r>
              <a:rPr lang="en-US" baseline="30000" dirty="0"/>
              <a:t>2</a:t>
            </a:r>
            <a:r>
              <a:rPr lang="en-US" dirty="0"/>
              <a:t>) is nested loops”</a:t>
            </a:r>
          </a:p>
          <a:p>
            <a:pPr lvl="1"/>
            <a:r>
              <a:rPr lang="en-US" dirty="0"/>
              <a:t>This is still useful!</a:t>
            </a:r>
          </a:p>
          <a:p>
            <a:pPr lvl="1"/>
            <a:r>
              <a:rPr lang="en-US" dirty="0"/>
              <a:t>But in 373 we’ll go much more in depth: we can explain more about </a:t>
            </a:r>
            <a:r>
              <a:rPr lang="en-US" i="1" dirty="0"/>
              <a:t>why</a:t>
            </a:r>
            <a:r>
              <a:rPr lang="en-US" dirty="0"/>
              <a:t>, and how to handle more complex cases when they arise (which they will!)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F1089DF-8AA1-EC44-99BD-4E9CC5CF1BD1}"/>
              </a:ext>
            </a:extLst>
          </p:cNvPr>
          <p:cNvSpPr/>
          <p:nvPr/>
        </p:nvSpPr>
        <p:spPr>
          <a:xfrm>
            <a:off x="1193959" y="2016652"/>
            <a:ext cx="1878856" cy="11057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spc="100" dirty="0"/>
              <a:t>CODE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556A213-8C04-8046-8417-4424A06BB46A}"/>
              </a:ext>
            </a:extLst>
          </p:cNvPr>
          <p:cNvSpPr/>
          <p:nvPr/>
        </p:nvSpPr>
        <p:spPr>
          <a:xfrm>
            <a:off x="9119185" y="2011989"/>
            <a:ext cx="1878856" cy="110578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spc="100" dirty="0"/>
              <a:t>BIG-OH</a:t>
            </a:r>
          </a:p>
        </p:txBody>
      </p:sp>
      <p:sp>
        <p:nvSpPr>
          <p:cNvPr id="6" name="Cloud 5">
            <a:extLst>
              <a:ext uri="{FF2B5EF4-FFF2-40B4-BE49-F238E27FC236}">
                <a16:creationId xmlns:a16="http://schemas.microsoft.com/office/drawing/2014/main" id="{82FCF7F9-9B6A-8342-9E5D-A7D8BBC19BA5}"/>
              </a:ext>
            </a:extLst>
          </p:cNvPr>
          <p:cNvSpPr/>
          <p:nvPr/>
        </p:nvSpPr>
        <p:spPr>
          <a:xfrm>
            <a:off x="4421209" y="1434004"/>
            <a:ext cx="3349582" cy="2431473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49E531-37C5-1D4F-BD52-CD1A0A099D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7862" y="1998231"/>
            <a:ext cx="2376086" cy="13353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B91EDD0-E2AB-1B45-82E9-2574E72CCB04}"/>
              </a:ext>
            </a:extLst>
          </p:cNvPr>
          <p:cNvSpPr txBox="1"/>
          <p:nvPr/>
        </p:nvSpPr>
        <p:spPr>
          <a:xfrm>
            <a:off x="638426" y="3341418"/>
            <a:ext cx="298992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for (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= 0;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&lt; n;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++) {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a[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] = 1;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b[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] = 2;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2E2044-2AE8-7E42-8DCF-2B0B1745A9DC}"/>
              </a:ext>
            </a:extLst>
          </p:cNvPr>
          <p:cNvSpPr txBox="1"/>
          <p:nvPr/>
        </p:nvSpPr>
        <p:spPr>
          <a:xfrm>
            <a:off x="9735447" y="3235756"/>
            <a:ext cx="646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O(n)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5E3C30C-3C04-B04C-9BA2-8C12EC9AF78D}"/>
              </a:ext>
            </a:extLst>
          </p:cNvPr>
          <p:cNvSpPr txBox="1"/>
          <p:nvPr/>
        </p:nvSpPr>
        <p:spPr>
          <a:xfrm>
            <a:off x="6256444" y="2276095"/>
            <a:ext cx="1514347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00" b="1" dirty="0">
                <a:ln w="76200">
                  <a:solidFill>
                    <a:schemeClr val="bg1"/>
                  </a:solidFill>
                </a:ln>
                <a:solidFill>
                  <a:schemeClr val="accent6"/>
                </a:solidFill>
                <a:latin typeface="Helvetica" pitchFamily="2" charset="0"/>
                <a:ea typeface="Source Sans Pro" panose="020F0502020204030204" pitchFamily="34" charset="0"/>
                <a:cs typeface="Courier New" panose="02070309020205020404" pitchFamily="49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9751286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C4649408-0E08-0443-8691-90E29B9CB252}"/>
              </a:ext>
            </a:extLst>
          </p:cNvPr>
          <p:cNvSpPr/>
          <p:nvPr/>
        </p:nvSpPr>
        <p:spPr>
          <a:xfrm>
            <a:off x="9750282" y="1916034"/>
            <a:ext cx="1700153" cy="110578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spc="100" dirty="0"/>
              <a:t>COMPLEXITY</a:t>
            </a:r>
          </a:p>
          <a:p>
            <a:pPr algn="ctr"/>
            <a:r>
              <a:rPr lang="en-US" b="1" spc="100" dirty="0"/>
              <a:t>CLASS</a:t>
            </a:r>
            <a:endParaRPr lang="en-US" dirty="0"/>
          </a:p>
        </p:txBody>
      </p:sp>
      <p:sp>
        <p:nvSpPr>
          <p:cNvPr id="30" name="Collate 29">
            <a:extLst>
              <a:ext uri="{FF2B5EF4-FFF2-40B4-BE49-F238E27FC236}">
                <a16:creationId xmlns:a16="http://schemas.microsoft.com/office/drawing/2014/main" id="{D2D6C93C-92C9-F24E-AA24-FA785AE42FDF}"/>
              </a:ext>
            </a:extLst>
          </p:cNvPr>
          <p:cNvSpPr/>
          <p:nvPr/>
        </p:nvSpPr>
        <p:spPr>
          <a:xfrm>
            <a:off x="9472751" y="2276767"/>
            <a:ext cx="532515" cy="385780"/>
          </a:xfrm>
          <a:prstGeom prst="flowChartCollat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63A5C8-E7D6-FC43-9ED1-CEFE3552D9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Overview: Algorithmic Analysis</a:t>
            </a:r>
          </a:p>
        </p:txBody>
      </p:sp>
      <p:sp>
        <p:nvSpPr>
          <p:cNvPr id="6" name="Triangle 5">
            <a:extLst>
              <a:ext uri="{FF2B5EF4-FFF2-40B4-BE49-F238E27FC236}">
                <a16:creationId xmlns:a16="http://schemas.microsoft.com/office/drawing/2014/main" id="{53C05369-3360-1F48-B60B-EC6A5079FDF2}"/>
              </a:ext>
            </a:extLst>
          </p:cNvPr>
          <p:cNvSpPr/>
          <p:nvPr/>
        </p:nvSpPr>
        <p:spPr>
          <a:xfrm rot="5400000">
            <a:off x="9415387" y="2327652"/>
            <a:ext cx="385780" cy="284010"/>
          </a:xfrm>
          <a:prstGeom prst="triangle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C169856-9864-0449-AA08-9105289F3F9B}"/>
              </a:ext>
            </a:extLst>
          </p:cNvPr>
          <p:cNvSpPr/>
          <p:nvPr/>
        </p:nvSpPr>
        <p:spPr>
          <a:xfrm>
            <a:off x="1998245" y="1916034"/>
            <a:ext cx="365760" cy="36576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382798E-5086-F748-A52E-9DA207D94EC2}"/>
              </a:ext>
            </a:extLst>
          </p:cNvPr>
          <p:cNvSpPr/>
          <p:nvPr/>
        </p:nvSpPr>
        <p:spPr>
          <a:xfrm>
            <a:off x="1998245" y="2656060"/>
            <a:ext cx="365760" cy="36576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EB1B631-DE8F-6E4C-AA7B-D35BB4AAAA86}"/>
              </a:ext>
            </a:extLst>
          </p:cNvPr>
          <p:cNvSpPr/>
          <p:nvPr/>
        </p:nvSpPr>
        <p:spPr>
          <a:xfrm>
            <a:off x="2364005" y="1916034"/>
            <a:ext cx="2455665" cy="110578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37A55AB-26E9-904A-A789-BD7A5816277F}"/>
              </a:ext>
            </a:extLst>
          </p:cNvPr>
          <p:cNvSpPr/>
          <p:nvPr/>
        </p:nvSpPr>
        <p:spPr>
          <a:xfrm>
            <a:off x="6438073" y="1916034"/>
            <a:ext cx="365760" cy="36576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EBB009B-C7CD-4341-8AFD-D1B0983D81A5}"/>
              </a:ext>
            </a:extLst>
          </p:cNvPr>
          <p:cNvSpPr/>
          <p:nvPr/>
        </p:nvSpPr>
        <p:spPr>
          <a:xfrm>
            <a:off x="6438073" y="2656060"/>
            <a:ext cx="365760" cy="36576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3AD3F97-FCCC-4C42-9659-5AFE23B76DA2}"/>
              </a:ext>
            </a:extLst>
          </p:cNvPr>
          <p:cNvSpPr/>
          <p:nvPr/>
        </p:nvSpPr>
        <p:spPr>
          <a:xfrm>
            <a:off x="6803833" y="1916034"/>
            <a:ext cx="2668772" cy="110578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tored Data 14">
            <a:extLst>
              <a:ext uri="{FF2B5EF4-FFF2-40B4-BE49-F238E27FC236}">
                <a16:creationId xmlns:a16="http://schemas.microsoft.com/office/drawing/2014/main" id="{9CF23554-C3F0-E44C-8A90-E29C3253F4A4}"/>
              </a:ext>
            </a:extLst>
          </p:cNvPr>
          <p:cNvSpPr/>
          <p:nvPr/>
        </p:nvSpPr>
        <p:spPr>
          <a:xfrm flipH="1">
            <a:off x="6090047" y="2287462"/>
            <a:ext cx="1061359" cy="357006"/>
          </a:xfrm>
          <a:prstGeom prst="flowChartOnlineStorag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tored Data 15">
            <a:extLst>
              <a:ext uri="{FF2B5EF4-FFF2-40B4-BE49-F238E27FC236}">
                <a16:creationId xmlns:a16="http://schemas.microsoft.com/office/drawing/2014/main" id="{1DD94CC4-F77F-ED44-8EC3-5C3139A537A0}"/>
              </a:ext>
            </a:extLst>
          </p:cNvPr>
          <p:cNvSpPr/>
          <p:nvPr/>
        </p:nvSpPr>
        <p:spPr>
          <a:xfrm flipH="1">
            <a:off x="4163056" y="2281794"/>
            <a:ext cx="965902" cy="381164"/>
          </a:xfrm>
          <a:prstGeom prst="flowChartOnlineStorage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Stored Data 18">
            <a:extLst>
              <a:ext uri="{FF2B5EF4-FFF2-40B4-BE49-F238E27FC236}">
                <a16:creationId xmlns:a16="http://schemas.microsoft.com/office/drawing/2014/main" id="{589ED1B5-2D5D-DE46-A828-5E02A235288D}"/>
              </a:ext>
            </a:extLst>
          </p:cNvPr>
          <p:cNvSpPr/>
          <p:nvPr/>
        </p:nvSpPr>
        <p:spPr>
          <a:xfrm flipH="1">
            <a:off x="4944585" y="2279349"/>
            <a:ext cx="1119941" cy="376711"/>
          </a:xfrm>
          <a:prstGeom prst="flowChartOnlineStorag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366BA0B-4CCB-D248-9E85-016283C292CF}"/>
              </a:ext>
            </a:extLst>
          </p:cNvPr>
          <p:cNvSpPr/>
          <p:nvPr/>
        </p:nvSpPr>
        <p:spPr>
          <a:xfrm>
            <a:off x="4814701" y="1914812"/>
            <a:ext cx="365760" cy="3657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A0B043A-0A3D-9144-9696-7F8CB110A12F}"/>
              </a:ext>
            </a:extLst>
          </p:cNvPr>
          <p:cNvSpPr/>
          <p:nvPr/>
        </p:nvSpPr>
        <p:spPr>
          <a:xfrm>
            <a:off x="4814701" y="2656060"/>
            <a:ext cx="365760" cy="3657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3BF125C-7743-7941-A5FC-55000EFFE183}"/>
              </a:ext>
            </a:extLst>
          </p:cNvPr>
          <p:cNvSpPr/>
          <p:nvPr/>
        </p:nvSpPr>
        <p:spPr>
          <a:xfrm>
            <a:off x="881145" y="1916034"/>
            <a:ext cx="1121652" cy="11057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spc="100" dirty="0"/>
              <a:t>CODE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6E33A29-0B96-6C4C-8C27-83D37F4780AB}"/>
              </a:ext>
            </a:extLst>
          </p:cNvPr>
          <p:cNvSpPr/>
          <p:nvPr/>
        </p:nvSpPr>
        <p:spPr>
          <a:xfrm>
            <a:off x="1949073" y="2265740"/>
            <a:ext cx="418989" cy="39680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355A6D7-25D9-4D41-9BF6-DDF6859EBC32}"/>
              </a:ext>
            </a:extLst>
          </p:cNvPr>
          <p:cNvSpPr/>
          <p:nvPr/>
        </p:nvSpPr>
        <p:spPr>
          <a:xfrm>
            <a:off x="9472605" y="1918294"/>
            <a:ext cx="365760" cy="3657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06F86B1-1CC6-434A-A40C-93B3EFAC1CB3}"/>
              </a:ext>
            </a:extLst>
          </p:cNvPr>
          <p:cNvSpPr/>
          <p:nvPr/>
        </p:nvSpPr>
        <p:spPr>
          <a:xfrm>
            <a:off x="9472605" y="2657112"/>
            <a:ext cx="365760" cy="3657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9FF2AAE-D706-CF4E-913C-AE2F8F798DCD}"/>
              </a:ext>
            </a:extLst>
          </p:cNvPr>
          <p:cNvSpPr/>
          <p:nvPr/>
        </p:nvSpPr>
        <p:spPr>
          <a:xfrm>
            <a:off x="514885" y="1916034"/>
            <a:ext cx="36576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3EDE289-97F5-AF44-B750-3799E7EC1335}"/>
              </a:ext>
            </a:extLst>
          </p:cNvPr>
          <p:cNvSpPr/>
          <p:nvPr/>
        </p:nvSpPr>
        <p:spPr>
          <a:xfrm>
            <a:off x="514884" y="2656060"/>
            <a:ext cx="36576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riangle 28">
            <a:extLst>
              <a:ext uri="{FF2B5EF4-FFF2-40B4-BE49-F238E27FC236}">
                <a16:creationId xmlns:a16="http://schemas.microsoft.com/office/drawing/2014/main" id="{9DFE4A1B-6A63-D74A-AD5F-A3E7129026E0}"/>
              </a:ext>
            </a:extLst>
          </p:cNvPr>
          <p:cNvSpPr/>
          <p:nvPr/>
        </p:nvSpPr>
        <p:spPr>
          <a:xfrm rot="5400000">
            <a:off x="11421174" y="2295002"/>
            <a:ext cx="424282" cy="365760"/>
          </a:xfrm>
          <a:prstGeom prst="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DB9F1C74-E2BC-274C-96BD-7D22BA7A58AA}"/>
              </a:ext>
            </a:extLst>
          </p:cNvPr>
          <p:cNvSpPr/>
          <p:nvPr/>
        </p:nvSpPr>
        <p:spPr>
          <a:xfrm>
            <a:off x="2587093" y="2058122"/>
            <a:ext cx="2044962" cy="792969"/>
          </a:xfrm>
          <a:prstGeom prst="rightArrow">
            <a:avLst/>
          </a:prstGeom>
          <a:solidFill>
            <a:srgbClr val="BAC7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6DAD604-FE2A-954A-95A0-ECCB93712093}"/>
              </a:ext>
            </a:extLst>
          </p:cNvPr>
          <p:cNvSpPr txBox="1"/>
          <p:nvPr/>
        </p:nvSpPr>
        <p:spPr>
          <a:xfrm>
            <a:off x="2737879" y="2293216"/>
            <a:ext cx="1630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Code Modeling</a:t>
            </a:r>
          </a:p>
        </p:txBody>
      </p:sp>
      <p:sp>
        <p:nvSpPr>
          <p:cNvPr id="37" name="Stored Data 36">
            <a:extLst>
              <a:ext uri="{FF2B5EF4-FFF2-40B4-BE49-F238E27FC236}">
                <a16:creationId xmlns:a16="http://schemas.microsoft.com/office/drawing/2014/main" id="{6B5126C9-3EF6-A243-B242-A270E1F03E4D}"/>
              </a:ext>
            </a:extLst>
          </p:cNvPr>
          <p:cNvSpPr/>
          <p:nvPr/>
        </p:nvSpPr>
        <p:spPr>
          <a:xfrm flipH="1">
            <a:off x="5677559" y="2276767"/>
            <a:ext cx="1119941" cy="376711"/>
          </a:xfrm>
          <a:prstGeom prst="flowChartOnlineStorag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DDF46E1-F435-484E-B308-70DE53064249}"/>
              </a:ext>
            </a:extLst>
          </p:cNvPr>
          <p:cNvSpPr/>
          <p:nvPr/>
        </p:nvSpPr>
        <p:spPr>
          <a:xfrm>
            <a:off x="5176839" y="1916034"/>
            <a:ext cx="1662037" cy="110578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spc="100" dirty="0"/>
              <a:t>RUNTIME</a:t>
            </a:r>
          </a:p>
          <a:p>
            <a:pPr algn="ctr"/>
            <a:r>
              <a:rPr lang="en-US" b="1" spc="100" dirty="0"/>
              <a:t>FUNCTION</a:t>
            </a:r>
          </a:p>
        </p:txBody>
      </p:sp>
      <p:sp>
        <p:nvSpPr>
          <p:cNvPr id="41" name="Stored Data 40">
            <a:extLst>
              <a:ext uri="{FF2B5EF4-FFF2-40B4-BE49-F238E27FC236}">
                <a16:creationId xmlns:a16="http://schemas.microsoft.com/office/drawing/2014/main" id="{D142CE3E-F8D3-824F-A970-EFE74F4A96D9}"/>
              </a:ext>
            </a:extLst>
          </p:cNvPr>
          <p:cNvSpPr/>
          <p:nvPr/>
        </p:nvSpPr>
        <p:spPr>
          <a:xfrm flipH="1">
            <a:off x="6961995" y="2282492"/>
            <a:ext cx="1119941" cy="376711"/>
          </a:xfrm>
          <a:prstGeom prst="flowChartOnlineStorage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ight Arrow 43">
            <a:extLst>
              <a:ext uri="{FF2B5EF4-FFF2-40B4-BE49-F238E27FC236}">
                <a16:creationId xmlns:a16="http://schemas.microsoft.com/office/drawing/2014/main" id="{5C320C74-33E5-A14D-8E59-882CF27AC535}"/>
              </a:ext>
            </a:extLst>
          </p:cNvPr>
          <p:cNvSpPr/>
          <p:nvPr/>
        </p:nvSpPr>
        <p:spPr>
          <a:xfrm>
            <a:off x="7239672" y="2074362"/>
            <a:ext cx="2191558" cy="792969"/>
          </a:xfrm>
          <a:prstGeom prst="rightArrow">
            <a:avLst/>
          </a:prstGeom>
          <a:solidFill>
            <a:srgbClr val="BAC7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AE1F694-02F0-D54F-B682-3F060FF66492}"/>
              </a:ext>
            </a:extLst>
          </p:cNvPr>
          <p:cNvSpPr txBox="1"/>
          <p:nvPr/>
        </p:nvSpPr>
        <p:spPr>
          <a:xfrm>
            <a:off x="7251439" y="2293216"/>
            <a:ext cx="2096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Asymptotic Analysis</a:t>
            </a:r>
          </a:p>
        </p:txBody>
      </p:sp>
      <p:sp>
        <p:nvSpPr>
          <p:cNvPr id="42" name="Content Placeholder 2">
            <a:extLst>
              <a:ext uri="{FF2B5EF4-FFF2-40B4-BE49-F238E27FC236}">
                <a16:creationId xmlns:a16="http://schemas.microsoft.com/office/drawing/2014/main" id="{4A5057E7-F4AA-9247-9BD4-E6588BB85C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5804" y="4703263"/>
            <a:ext cx="11440391" cy="1698172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accent3"/>
                </a:solidFill>
              </a:rPr>
              <a:t>Algorithmic Analysis</a:t>
            </a:r>
            <a:r>
              <a:rPr lang="en-US" dirty="0"/>
              <a:t>: The overall process of characterizing code with a complexity class, consisting of:</a:t>
            </a:r>
          </a:p>
          <a:p>
            <a:pPr lvl="1"/>
            <a:r>
              <a:rPr lang="en-US" b="1" dirty="0">
                <a:solidFill>
                  <a:schemeClr val="accent3"/>
                </a:solidFill>
              </a:rPr>
              <a:t>Code Modeling</a:t>
            </a:r>
            <a:r>
              <a:rPr lang="en-US" dirty="0"/>
              <a:t>: Code </a:t>
            </a:r>
            <a:r>
              <a:rPr lang="en-US" dirty="0">
                <a:sym typeface="Wingdings" pitchFamily="2" charset="2"/>
              </a:rPr>
              <a:t> Function describing code’s runtime</a:t>
            </a:r>
          </a:p>
          <a:p>
            <a:pPr lvl="1"/>
            <a:r>
              <a:rPr lang="en-US" b="1" dirty="0">
                <a:solidFill>
                  <a:schemeClr val="accent3"/>
                </a:solidFill>
                <a:sym typeface="Wingdings" pitchFamily="2" charset="2"/>
              </a:rPr>
              <a:t>Asymptotic Analysis</a:t>
            </a:r>
            <a:r>
              <a:rPr lang="en-US" dirty="0">
                <a:sym typeface="Wingdings" pitchFamily="2" charset="2"/>
              </a:rPr>
              <a:t>: Function  Complexity class describing asymptotic behavior</a:t>
            </a:r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B8AA25A-1062-D741-AA7B-ACD16B4E67B1}"/>
              </a:ext>
            </a:extLst>
          </p:cNvPr>
          <p:cNvSpPr/>
          <p:nvPr/>
        </p:nvSpPr>
        <p:spPr>
          <a:xfrm>
            <a:off x="3041941" y="1349370"/>
            <a:ext cx="762636" cy="7626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Montserrat" pitchFamily="2" charset="77"/>
              </a:rPr>
              <a:t>1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3FC5A1F2-35A6-7D45-8ED1-6FFDAABF5199}"/>
              </a:ext>
            </a:extLst>
          </p:cNvPr>
          <p:cNvSpPr/>
          <p:nvPr/>
        </p:nvSpPr>
        <p:spPr>
          <a:xfrm>
            <a:off x="7814190" y="1343402"/>
            <a:ext cx="762636" cy="7626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Montserrat" pitchFamily="2" charset="77"/>
              </a:rPr>
              <a:t>2</a:t>
            </a:r>
          </a:p>
        </p:txBody>
      </p:sp>
      <p:sp>
        <p:nvSpPr>
          <p:cNvPr id="10" name="Left Bracket 9">
            <a:extLst>
              <a:ext uri="{FF2B5EF4-FFF2-40B4-BE49-F238E27FC236}">
                <a16:creationId xmlns:a16="http://schemas.microsoft.com/office/drawing/2014/main" id="{C0D1EA9A-F561-EC4C-B1B9-3547978E6D51}"/>
              </a:ext>
            </a:extLst>
          </p:cNvPr>
          <p:cNvSpPr/>
          <p:nvPr/>
        </p:nvSpPr>
        <p:spPr>
          <a:xfrm rot="16200000">
            <a:off x="5927058" y="-807051"/>
            <a:ext cx="124201" cy="10435884"/>
          </a:xfrm>
          <a:prstGeom prst="leftBracket">
            <a:avLst>
              <a:gd name="adj" fmla="val 99903"/>
            </a:avLst>
          </a:prstGeom>
          <a:ln w="57150">
            <a:solidFill>
              <a:schemeClr val="accent3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EC4719ED-2C5C-8242-AE5A-03665FA20A82}"/>
              </a:ext>
            </a:extLst>
          </p:cNvPr>
          <p:cNvCxnSpPr>
            <a:cxnSpLocks/>
          </p:cNvCxnSpPr>
          <p:nvPr/>
        </p:nvCxnSpPr>
        <p:spPr>
          <a:xfrm flipV="1">
            <a:off x="2254577" y="4472992"/>
            <a:ext cx="0" cy="230272"/>
          </a:xfrm>
          <a:prstGeom prst="line">
            <a:avLst/>
          </a:prstGeom>
          <a:ln w="571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2A55479C-6E04-0C48-B0B5-5FEB1A57286B}"/>
              </a:ext>
            </a:extLst>
          </p:cNvPr>
          <p:cNvSpPr txBox="1"/>
          <p:nvPr/>
        </p:nvSpPr>
        <p:spPr>
          <a:xfrm>
            <a:off x="473069" y="3099639"/>
            <a:ext cx="266932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for (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= 0;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&lt; n;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++) {</a:t>
            </a: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a[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] = 1;</a:t>
            </a: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b[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] = 2;</a:t>
            </a: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598F505-7CC0-3D44-8ABE-AC225970D12D}"/>
              </a:ext>
            </a:extLst>
          </p:cNvPr>
          <p:cNvSpPr txBox="1"/>
          <p:nvPr/>
        </p:nvSpPr>
        <p:spPr>
          <a:xfrm>
            <a:off x="10242165" y="3110906"/>
            <a:ext cx="7360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O(n)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9A0C671-77E3-5141-9B47-1DBEFDD1B9DA}"/>
              </a:ext>
            </a:extLst>
          </p:cNvPr>
          <p:cNvSpPr txBox="1"/>
          <p:nvPr/>
        </p:nvSpPr>
        <p:spPr>
          <a:xfrm>
            <a:off x="5673869" y="3110906"/>
            <a:ext cx="12362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f(n) = 2n</a:t>
            </a:r>
          </a:p>
        </p:txBody>
      </p:sp>
    </p:spTree>
    <p:extLst>
      <p:ext uri="{BB962C8B-B14F-4D97-AF65-F5344CB8AC3E}">
        <p14:creationId xmlns:p14="http://schemas.microsoft.com/office/powerpoint/2010/main" val="608455671"/>
      </p:ext>
    </p:extLst>
  </p:cSld>
  <p:clrMapOvr>
    <a:masterClrMapping/>
  </p:clrMapOvr>
</p:sld>
</file>

<file path=ppt/theme/theme1.xml><?xml version="1.0" encoding="utf-8"?>
<a:theme xmlns:a="http://schemas.openxmlformats.org/drawingml/2006/main" name="CSE 373 Summer 2020">
  <a:themeElements>
    <a:clrScheme name="CSE 373 20su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2E235D"/>
      </a:accent1>
      <a:accent2>
        <a:srgbClr val="E83C60"/>
      </a:accent2>
      <a:accent3>
        <a:srgbClr val="2699A9"/>
      </a:accent3>
      <a:accent4>
        <a:srgbClr val="FFC000"/>
      </a:accent4>
      <a:accent5>
        <a:srgbClr val="EE8A64"/>
      </a:accent5>
      <a:accent6>
        <a:srgbClr val="09A98A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5568</TotalTime>
  <Words>3568</Words>
  <Application>Microsoft Office PowerPoint</Application>
  <PresentationFormat>Widescreen</PresentationFormat>
  <Paragraphs>577</Paragraphs>
  <Slides>38</Slides>
  <Notes>21</Notes>
  <HiddenSlides>1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54" baseType="lpstr">
      <vt:lpstr>Arial</vt:lpstr>
      <vt:lpstr>Calibri</vt:lpstr>
      <vt:lpstr>Cambria Math</vt:lpstr>
      <vt:lpstr>Consolas</vt:lpstr>
      <vt:lpstr>Courier New</vt:lpstr>
      <vt:lpstr>Helvetica</vt:lpstr>
      <vt:lpstr>Menlo</vt:lpstr>
      <vt:lpstr>Montserrat</vt:lpstr>
      <vt:lpstr>Montserrat ExtraBold</vt:lpstr>
      <vt:lpstr>Montserrat SemiBold</vt:lpstr>
      <vt:lpstr>Segoe UI Historic</vt:lpstr>
      <vt:lpstr>Segoe UI Semilight</vt:lpstr>
      <vt:lpstr>System Font Regular</vt:lpstr>
      <vt:lpstr>Tahoma</vt:lpstr>
      <vt:lpstr>Tw Cen MT</vt:lpstr>
      <vt:lpstr>CSE 373 Summer 2020</vt:lpstr>
      <vt:lpstr>Asymptotic Analysis</vt:lpstr>
      <vt:lpstr>Announcements</vt:lpstr>
      <vt:lpstr>Learning Objectives</vt:lpstr>
      <vt:lpstr>Lecture Outline</vt:lpstr>
      <vt:lpstr>143 Review  Complexity Class</vt:lpstr>
      <vt:lpstr>Review  Big-Oh Analysis: Why?</vt:lpstr>
      <vt:lpstr>Review  Big-Oh Analysis: Why?</vt:lpstr>
      <vt:lpstr>Review  Big-Oh Analysis: ... How?!</vt:lpstr>
      <vt:lpstr>Overview: Algorithmic Analysis</vt:lpstr>
      <vt:lpstr>Talking About Code</vt:lpstr>
      <vt:lpstr>Lecture Outline</vt:lpstr>
      <vt:lpstr>Code Modeling</vt:lpstr>
      <vt:lpstr>What is an operation?</vt:lpstr>
      <vt:lpstr>Code Modeling Example I</vt:lpstr>
      <vt:lpstr>Code Modeling Example II</vt:lpstr>
      <vt:lpstr>Lecture Outline</vt:lpstr>
      <vt:lpstr>Where are we?</vt:lpstr>
      <vt:lpstr>Finding a Big-Oh</vt:lpstr>
      <vt:lpstr>Is it okay to throw away all that info?</vt:lpstr>
      <vt:lpstr>No seriously, this is really okay?</vt:lpstr>
      <vt:lpstr>What is an operation, again?</vt:lpstr>
      <vt:lpstr>Code Modeling Anticipating Asymptotic Analysis</vt:lpstr>
      <vt:lpstr>Lecture Outline</vt:lpstr>
      <vt:lpstr>Using Formal Definitions </vt:lpstr>
      <vt:lpstr>Big-Oh Definition</vt:lpstr>
      <vt:lpstr>Big-Oh Proofs</vt:lpstr>
      <vt:lpstr>Big-Oh Doesn’t Have to be Tight</vt:lpstr>
      <vt:lpstr>Uncharted Waters: Prime Checking</vt:lpstr>
      <vt:lpstr>Prime Checking Runtime</vt:lpstr>
      <vt:lpstr>PowerPoint Presentation</vt:lpstr>
      <vt:lpstr>Big-Oh isn’t everything</vt:lpstr>
      <vt:lpstr>Big-Ω [Omega]</vt:lpstr>
      <vt:lpstr>Big-Omega Also Doesn’t Have to be Tight</vt:lpstr>
      <vt:lpstr>Examples</vt:lpstr>
      <vt:lpstr>Tight Big-O and Big-Ω Bounds Together</vt:lpstr>
      <vt:lpstr>Oh, and Omega, and Theta, oh my</vt:lpstr>
      <vt:lpstr>O, and Omega, and Theta [oh my?]</vt:lpstr>
      <vt:lpstr>Recap: Where We’ve Just Gone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Aaron S Johnston</dc:creator>
  <cp:lastModifiedBy>Mahdi Ebi</cp:lastModifiedBy>
  <cp:revision>231</cp:revision>
  <dcterms:created xsi:type="dcterms:W3CDTF">2020-06-13T06:27:42Z</dcterms:created>
  <dcterms:modified xsi:type="dcterms:W3CDTF">2020-07-11T23:36:14Z</dcterms:modified>
</cp:coreProperties>
</file>